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0" r:id="rId3"/>
    <p:sldId id="300" r:id="rId4"/>
    <p:sldId id="420" r:id="rId5"/>
    <p:sldId id="449" r:id="rId6"/>
    <p:sldId id="451" r:id="rId7"/>
    <p:sldId id="452" r:id="rId8"/>
    <p:sldId id="428" r:id="rId9"/>
    <p:sldId id="301" r:id="rId10"/>
    <p:sldId id="453" r:id="rId11"/>
    <p:sldId id="400" r:id="rId12"/>
    <p:sldId id="439" r:id="rId13"/>
    <p:sldId id="303" r:id="rId14"/>
    <p:sldId id="304" r:id="rId15"/>
    <p:sldId id="429" r:id="rId16"/>
    <p:sldId id="302" r:id="rId17"/>
    <p:sldId id="399" r:id="rId18"/>
    <p:sldId id="438" r:id="rId19"/>
    <p:sldId id="447" r:id="rId20"/>
    <p:sldId id="440" r:id="rId21"/>
    <p:sldId id="416" r:id="rId22"/>
    <p:sldId id="417" r:id="rId23"/>
    <p:sldId id="433" r:id="rId24"/>
    <p:sldId id="441" r:id="rId25"/>
    <p:sldId id="448" r:id="rId26"/>
    <p:sldId id="432" r:id="rId27"/>
    <p:sldId id="450" r:id="rId28"/>
    <p:sldId id="437" r:id="rId29"/>
    <p:sldId id="442" r:id="rId30"/>
    <p:sldId id="426" r:id="rId31"/>
    <p:sldId id="281" r:id="rId32"/>
    <p:sldId id="283" r:id="rId33"/>
    <p:sldId id="285" r:id="rId34"/>
    <p:sldId id="363" r:id="rId35"/>
    <p:sldId id="443" r:id="rId36"/>
    <p:sldId id="421" r:id="rId37"/>
    <p:sldId id="422" r:id="rId38"/>
    <p:sldId id="423" r:id="rId39"/>
    <p:sldId id="424" r:id="rId40"/>
    <p:sldId id="425" r:id="rId41"/>
    <p:sldId id="444" r:id="rId42"/>
    <p:sldId id="381" r:id="rId43"/>
    <p:sldId id="258" r:id="rId44"/>
    <p:sldId id="261" r:id="rId45"/>
    <p:sldId id="446" r:id="rId46"/>
    <p:sldId id="259" r:id="rId47"/>
    <p:sldId id="445" r:id="rId48"/>
    <p:sldId id="411" r:id="rId49"/>
    <p:sldId id="413" r:id="rId50"/>
    <p:sldId id="412" r:id="rId51"/>
    <p:sldId id="402" r:id="rId52"/>
    <p:sldId id="353" r:id="rId53"/>
    <p:sldId id="369" r:id="rId54"/>
    <p:sldId id="419" r:id="rId55"/>
    <p:sldId id="257" r:id="rId56"/>
    <p:sldId id="431" r:id="rId5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65D1DE-D4A4-4CBF-B72F-BA066865CB9E}">
          <p14:sldIdLst>
            <p14:sldId id="256"/>
            <p14:sldId id="260"/>
            <p14:sldId id="300"/>
            <p14:sldId id="420"/>
            <p14:sldId id="449"/>
            <p14:sldId id="451"/>
            <p14:sldId id="452"/>
            <p14:sldId id="428"/>
            <p14:sldId id="301"/>
            <p14:sldId id="453"/>
            <p14:sldId id="400"/>
          </p14:sldIdLst>
        </p14:section>
        <p14:section name="Untitled Section" id="{620AB87E-7475-4D67-9430-ED79EAD72F69}">
          <p14:sldIdLst>
            <p14:sldId id="439"/>
            <p14:sldId id="303"/>
            <p14:sldId id="304"/>
            <p14:sldId id="429"/>
            <p14:sldId id="302"/>
            <p14:sldId id="399"/>
            <p14:sldId id="438"/>
            <p14:sldId id="447"/>
            <p14:sldId id="440"/>
            <p14:sldId id="416"/>
            <p14:sldId id="417"/>
            <p14:sldId id="433"/>
            <p14:sldId id="441"/>
            <p14:sldId id="448"/>
            <p14:sldId id="432"/>
            <p14:sldId id="450"/>
            <p14:sldId id="437"/>
            <p14:sldId id="442"/>
            <p14:sldId id="426"/>
            <p14:sldId id="281"/>
            <p14:sldId id="283"/>
            <p14:sldId id="285"/>
            <p14:sldId id="363"/>
            <p14:sldId id="443"/>
            <p14:sldId id="421"/>
            <p14:sldId id="422"/>
            <p14:sldId id="423"/>
            <p14:sldId id="424"/>
            <p14:sldId id="425"/>
            <p14:sldId id="444"/>
            <p14:sldId id="381"/>
            <p14:sldId id="258"/>
            <p14:sldId id="261"/>
            <p14:sldId id="446"/>
            <p14:sldId id="259"/>
            <p14:sldId id="445"/>
            <p14:sldId id="411"/>
            <p14:sldId id="413"/>
            <p14:sldId id="412"/>
            <p14:sldId id="402"/>
            <p14:sldId id="353"/>
            <p14:sldId id="369"/>
            <p14:sldId id="419"/>
            <p14:sldId id="257"/>
            <p14:sldId id="4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52" autoAdjust="0"/>
  </p:normalViewPr>
  <p:slideViewPr>
    <p:cSldViewPr snapToGrid="0">
      <p:cViewPr varScale="1">
        <p:scale>
          <a:sx n="69" d="100"/>
          <a:sy n="69" d="100"/>
        </p:scale>
        <p:origin x="32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E67D1F-9CDC-433A-A6B2-95C934BAFF66}" type="datetimeFigureOut">
              <a:rPr kumimoji="1" lang="ja-JP" altLang="en-US" smtClean="0"/>
              <a:t>2025/9/30</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D5CE-3F97-4822-9013-BB9FF2912E0B}" type="slidenum">
              <a:rPr kumimoji="1" lang="ja-JP" altLang="en-US" smtClean="0"/>
              <a:t>‹#›</a:t>
            </a:fld>
            <a:endParaRPr kumimoji="1" lang="ja-JP" altLang="en-US"/>
          </a:p>
        </p:txBody>
      </p:sp>
    </p:spTree>
    <p:extLst>
      <p:ext uri="{BB962C8B-B14F-4D97-AF65-F5344CB8AC3E}">
        <p14:creationId xmlns:p14="http://schemas.microsoft.com/office/powerpoint/2010/main" val="22199274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14-1450: 35 slides</a:t>
            </a:r>
          </a:p>
          <a:p>
            <a:endParaRPr kumimoji="1" lang="en-US" altLang="ja-JP" dirty="0"/>
          </a:p>
          <a:p>
            <a:r>
              <a:rPr kumimoji="1" lang="en-US" altLang="ja-JP" dirty="0"/>
              <a:t>https://www.tuhh.de/dsf/mml</a:t>
            </a:r>
          </a:p>
          <a:p>
            <a:endParaRPr kumimoji="1" lang="en-US" altLang="ja-JP" dirty="0"/>
          </a:p>
          <a:p>
            <a:r>
              <a:rPr kumimoji="1" lang="en-US" altLang="ja-JP" dirty="0"/>
              <a:t>https://omlw2025.mlds.jp/</a:t>
            </a:r>
          </a:p>
          <a:p>
            <a:endParaRPr kumimoji="1" lang="en-US" altLang="ja-JP" dirty="0"/>
          </a:p>
          <a:p>
            <a:r>
              <a:rPr kumimoji="1" lang="en-US" altLang="ja-JP" sz="1400" b="1" dirty="0">
                <a:solidFill>
                  <a:schemeClr val="accent5"/>
                </a:solidFill>
                <a:latin typeface="Calibri" panose="020F0502020204030204" pitchFamily="34" charset="0"/>
                <a:cs typeface="Calibri" panose="020F0502020204030204" pitchFamily="34" charset="0"/>
              </a:rPr>
              <a:t>Fisher-Rao and Bregman manifolds: </a:t>
            </a:r>
            <a:r>
              <a:rPr kumimoji="1" lang="en-US" altLang="ja-JP" sz="1200" b="1" dirty="0">
                <a:solidFill>
                  <a:schemeClr val="accent5"/>
                </a:solidFill>
                <a:latin typeface="Calibri" panose="020F0502020204030204" pitchFamily="34" charset="0"/>
                <a:cs typeface="Calibri" panose="020F0502020204030204" pitchFamily="34" charset="0"/>
              </a:rPr>
              <a:t>Some Applications in Machine Learning</a:t>
            </a:r>
            <a:endParaRPr kumimoji="1" lang="en-US" altLang="ja-JP" dirty="0"/>
          </a:p>
          <a:p>
            <a:endParaRPr kumimoji="1" lang="en-US" altLang="ja-JP" dirty="0"/>
          </a:p>
          <a:p>
            <a:r>
              <a:rPr lang="en-US" altLang="ja-JP" sz="1200" b="1" dirty="0">
                <a:solidFill>
                  <a:schemeClr val="accent5"/>
                </a:solidFill>
                <a:latin typeface="Calibri" panose="020F0502020204030204" pitchFamily="34" charset="0"/>
                <a:ea typeface="MS UI Gothic" panose="020B0600070205080204" pitchFamily="50" charset="-128"/>
                <a:cs typeface="Calibri" panose="020F0502020204030204" pitchFamily="34" charset="0"/>
              </a:rPr>
              <a:t>Divergences and information geometry </a:t>
            </a:r>
            <a:br>
              <a:rPr lang="en-US" altLang="ja-JP" sz="1200" b="1" dirty="0">
                <a:solidFill>
                  <a:schemeClr val="accent5"/>
                </a:solidFill>
                <a:latin typeface="Calibri" panose="020F0502020204030204" pitchFamily="34" charset="0"/>
                <a:ea typeface="MS UI Gothic" panose="020B0600070205080204" pitchFamily="50" charset="-128"/>
                <a:cs typeface="Calibri" panose="020F0502020204030204" pitchFamily="34" charset="0"/>
              </a:rPr>
            </a:br>
            <a:r>
              <a:rPr lang="en-US" altLang="ja-JP" sz="1200" b="1" dirty="0">
                <a:solidFill>
                  <a:schemeClr val="accent5"/>
                </a:solidFill>
                <a:latin typeface="Calibri" panose="020F0502020204030204" pitchFamily="34" charset="0"/>
                <a:ea typeface="MS UI Gothic" panose="020B0600070205080204" pitchFamily="50" charset="-128"/>
                <a:cs typeface="Calibri" panose="020F0502020204030204" pitchFamily="34" charset="0"/>
              </a:rPr>
              <a:t>in machine learning</a:t>
            </a:r>
            <a:endParaRPr kumimoji="1" lang="ja-JP" altLang="en-US" dirty="0"/>
          </a:p>
        </p:txBody>
      </p:sp>
      <p:sp>
        <p:nvSpPr>
          <p:cNvPr id="4" name="Slide Number Placeholder 3"/>
          <p:cNvSpPr>
            <a:spLocks noGrp="1"/>
          </p:cNvSpPr>
          <p:nvPr>
            <p:ph type="sldNum" sz="quarter" idx="5"/>
          </p:nvPr>
        </p:nvSpPr>
        <p:spPr/>
        <p:txBody>
          <a:bodyPr/>
          <a:lstStyle/>
          <a:p>
            <a:fld id="{EF017A44-7EF9-45E1-BBE8-6833DA3B1AFE}" type="slidenum">
              <a:rPr kumimoji="1" lang="ja-JP" altLang="en-US" smtClean="0"/>
              <a:t>1</a:t>
            </a:fld>
            <a:endParaRPr kumimoji="1" lang="ja-JP" altLang="en-US"/>
          </a:p>
        </p:txBody>
      </p:sp>
    </p:spTree>
    <p:extLst>
      <p:ext uri="{BB962C8B-B14F-4D97-AF65-F5344CB8AC3E}">
        <p14:creationId xmlns:p14="http://schemas.microsoft.com/office/powerpoint/2010/main" val="985523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l-GR" altLang="ja-JP" dirty="0"/>
              <a:t>η → ‖ ∞ </a:t>
            </a:r>
            <a:endParaRPr kumimoji="1" lang="ja-JP" altLang="en-US" dirty="0"/>
          </a:p>
        </p:txBody>
      </p:sp>
      <p:sp>
        <p:nvSpPr>
          <p:cNvPr id="4" name="Slide Number Placeholder 3"/>
          <p:cNvSpPr>
            <a:spLocks noGrp="1"/>
          </p:cNvSpPr>
          <p:nvPr>
            <p:ph type="sldNum" sz="quarter" idx="5"/>
          </p:nvPr>
        </p:nvSpPr>
        <p:spPr/>
        <p:txBody>
          <a:bodyPr/>
          <a:lstStyle/>
          <a:p>
            <a:fld id="{1474D204-4D42-4A31-949B-526B9FFFD34E}" type="slidenum">
              <a:rPr kumimoji="1" lang="ja-JP" altLang="en-US" smtClean="0"/>
              <a:t>16</a:t>
            </a:fld>
            <a:endParaRPr kumimoji="1" lang="ja-JP" altLang="en-US"/>
          </a:p>
        </p:txBody>
      </p:sp>
    </p:spTree>
    <p:extLst>
      <p:ext uri="{BB962C8B-B14F-4D97-AF65-F5344CB8AC3E}">
        <p14:creationId xmlns:p14="http://schemas.microsoft.com/office/powerpoint/2010/main" val="145584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0" i="0" dirty="0">
                <a:solidFill>
                  <a:srgbClr val="222222"/>
                </a:solidFill>
                <a:effectLst/>
                <a:latin typeface="Arial" panose="020B0604020202020204" pitchFamily="34" charset="0"/>
              </a:rPr>
              <a:t>Amari, Shun-</a:t>
            </a:r>
            <a:r>
              <a:rPr lang="en-US" altLang="ja-JP" b="0" i="0" dirty="0" err="1">
                <a:solidFill>
                  <a:srgbClr val="222222"/>
                </a:solidFill>
                <a:effectLst/>
                <a:latin typeface="Arial" panose="020B0604020202020204" pitchFamily="34" charset="0"/>
              </a:rPr>
              <a:t>ichi</a:t>
            </a:r>
            <a:r>
              <a:rPr lang="en-US" altLang="ja-JP" b="0" i="0" dirty="0">
                <a:solidFill>
                  <a:srgbClr val="222222"/>
                </a:solidFill>
                <a:effectLst/>
                <a:latin typeface="Arial" panose="020B0604020202020204" pitchFamily="34" charset="0"/>
              </a:rPr>
              <a:t>. </a:t>
            </a:r>
            <a:r>
              <a:rPr lang="en-US" altLang="ja-JP" b="0" i="1" dirty="0">
                <a:solidFill>
                  <a:srgbClr val="222222"/>
                </a:solidFill>
                <a:effectLst/>
                <a:latin typeface="Arial" panose="020B0604020202020204" pitchFamily="34" charset="0"/>
              </a:rPr>
              <a:t>Differential-geometrical methods in statistics</a:t>
            </a:r>
            <a:r>
              <a:rPr lang="en-US" altLang="ja-JP" b="0" i="0" dirty="0">
                <a:solidFill>
                  <a:srgbClr val="222222"/>
                </a:solidFill>
                <a:effectLst/>
                <a:latin typeface="Arial" panose="020B0604020202020204" pitchFamily="34" charset="0"/>
              </a:rPr>
              <a:t>. Vol. 28. Springer, 1985</a:t>
            </a:r>
            <a:endParaRPr kumimoji="1" lang="ja-JP" altLang="en-US" dirty="0"/>
          </a:p>
        </p:txBody>
      </p:sp>
      <p:sp>
        <p:nvSpPr>
          <p:cNvPr id="4" name="Slide Number Placeholder 3"/>
          <p:cNvSpPr>
            <a:spLocks noGrp="1"/>
          </p:cNvSpPr>
          <p:nvPr>
            <p:ph type="sldNum" sz="quarter" idx="5"/>
          </p:nvPr>
        </p:nvSpPr>
        <p:spPr/>
        <p:txBody>
          <a:bodyPr/>
          <a:lstStyle/>
          <a:p>
            <a:fld id="{1474D204-4D42-4A31-949B-526B9FFFD34E}" type="slidenum">
              <a:rPr kumimoji="1" lang="ja-JP" altLang="en-US" smtClean="0"/>
              <a:t>17</a:t>
            </a:fld>
            <a:endParaRPr kumimoji="1" lang="ja-JP" altLang="en-US"/>
          </a:p>
        </p:txBody>
      </p:sp>
    </p:spTree>
    <p:extLst>
      <p:ext uri="{BB962C8B-B14F-4D97-AF65-F5344CB8AC3E}">
        <p14:creationId xmlns:p14="http://schemas.microsoft.com/office/powerpoint/2010/main" val="49928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E59D2-3D97-2E14-147F-BD3DA5E3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EFEFB-4435-0520-5E54-A54ACCA36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C3D18-52E1-CFA9-EF9C-E6A46E4D60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 Statistical divergence reconstruction from integral-based Bregman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(truncated exponential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(Hessian submanifolds)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(moduli space of dually flat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Slide Number Placeholder 3">
            <a:extLst>
              <a:ext uri="{FF2B5EF4-FFF2-40B4-BE49-F238E27FC236}">
                <a16:creationId xmlns:a16="http://schemas.microsoft.com/office/drawing/2014/main" id="{6EA21C8A-73C9-C4C6-6FE6-263EFD8F1B64}"/>
              </a:ext>
            </a:extLst>
          </p:cNvPr>
          <p:cNvSpPr>
            <a:spLocks noGrp="1"/>
          </p:cNvSpPr>
          <p:nvPr>
            <p:ph type="sldNum" sz="quarter" idx="5"/>
          </p:nvPr>
        </p:nvSpPr>
        <p:spPr/>
        <p:txBody>
          <a:bodyPr/>
          <a:lstStyle/>
          <a:p>
            <a:fld id="{061BD5CE-3F97-4822-9013-BB9FF2912E0B}" type="slidenum">
              <a:rPr kumimoji="1" lang="ja-JP" altLang="en-US" smtClean="0"/>
              <a:t>20</a:t>
            </a:fld>
            <a:endParaRPr kumimoji="1" lang="ja-JP" altLang="en-US"/>
          </a:p>
        </p:txBody>
      </p:sp>
    </p:spTree>
    <p:extLst>
      <p:ext uri="{BB962C8B-B14F-4D97-AF65-F5344CB8AC3E}">
        <p14:creationId xmlns:p14="http://schemas.microsoft.com/office/powerpoint/2010/main" val="1320001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D2E0D-676D-C55C-3C34-F0EFD03B1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5FF771-7CBA-59B4-B935-A0B9050AD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8CC1EB-42FF-7881-6A75-6003387825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 Statistical divergence reconstruction from integral-based Bregman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(truncated exponential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(Hessian submanifolds)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(moduli space of dually flat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Slide Number Placeholder 3">
            <a:extLst>
              <a:ext uri="{FF2B5EF4-FFF2-40B4-BE49-F238E27FC236}">
                <a16:creationId xmlns:a16="http://schemas.microsoft.com/office/drawing/2014/main" id="{983B2084-0DF3-6926-DD52-0E0200BFA086}"/>
              </a:ext>
            </a:extLst>
          </p:cNvPr>
          <p:cNvSpPr>
            <a:spLocks noGrp="1"/>
          </p:cNvSpPr>
          <p:nvPr>
            <p:ph type="sldNum" sz="quarter" idx="5"/>
          </p:nvPr>
        </p:nvSpPr>
        <p:spPr/>
        <p:txBody>
          <a:bodyPr/>
          <a:lstStyle/>
          <a:p>
            <a:fld id="{061BD5CE-3F97-4822-9013-BB9FF2912E0B}" type="slidenum">
              <a:rPr kumimoji="1" lang="ja-JP" altLang="en-US" smtClean="0"/>
              <a:t>24</a:t>
            </a:fld>
            <a:endParaRPr kumimoji="1" lang="ja-JP" altLang="en-US"/>
          </a:p>
        </p:txBody>
      </p:sp>
    </p:spTree>
    <p:extLst>
      <p:ext uri="{BB962C8B-B14F-4D97-AF65-F5344CB8AC3E}">
        <p14:creationId xmlns:p14="http://schemas.microsoft.com/office/powerpoint/2010/main" val="2053171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1" dirty="0">
                <a:solidFill>
                  <a:srgbClr val="FF0000"/>
                </a:solidFill>
              </a:rPr>
              <a:t>Theorem: </a:t>
            </a:r>
          </a:p>
          <a:p>
            <a:r>
              <a:rPr lang="en-US" altLang="ja-JP" sz="1200" b="1" dirty="0">
                <a:solidFill>
                  <a:srgbClr val="FF0000"/>
                </a:solidFill>
              </a:rPr>
              <a:t>Reverse order </a:t>
            </a:r>
            <a:r>
              <a:rPr lang="en-US" altLang="ja-JP" sz="1200" b="1" dirty="0" err="1">
                <a:solidFill>
                  <a:srgbClr val="FF0000"/>
                </a:solidFill>
              </a:rPr>
              <a:t>involut</a:t>
            </a:r>
            <a:r>
              <a:rPr lang="en-US" altLang="ja-JP" b="1" dirty="0" err="1">
                <a:solidFill>
                  <a:srgbClr val="FF0000"/>
                </a:solidFill>
              </a:rPr>
              <a:t>ive</a:t>
            </a:r>
            <a:r>
              <a:rPr lang="en-US" altLang="ja-JP" sz="1200" b="1" dirty="0">
                <a:solidFill>
                  <a:srgbClr val="FF0000"/>
                </a:solidFill>
              </a:rPr>
              <a:t> transformations are GLTs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solidFill>
                  <a:srgbClr val="FF0000"/>
                </a:solidFill>
              </a:rPr>
              <a:t>Affine deformations preserve convexity!!</a:t>
            </a:r>
            <a:endParaRPr kumimoji="1" lang="ja-JP" altLang="en-US" b="1" dirty="0">
              <a:solidFill>
                <a:srgbClr val="FF0000"/>
              </a:solidFill>
            </a:endParaRPr>
          </a:p>
          <a:p>
            <a:endParaRPr lang="ja-JP" altLang="en-US" dirty="0">
              <a:solidFill>
                <a:srgbClr val="FF0000"/>
              </a:solidFill>
            </a:endParaRPr>
          </a:p>
          <a:p>
            <a:endParaRPr kumimoji="1" lang="ja-JP" altLang="en-US" dirty="0"/>
          </a:p>
        </p:txBody>
      </p:sp>
      <p:sp>
        <p:nvSpPr>
          <p:cNvPr id="4" name="Slide Number Placeholder 3"/>
          <p:cNvSpPr>
            <a:spLocks noGrp="1"/>
          </p:cNvSpPr>
          <p:nvPr>
            <p:ph type="sldNum" sz="quarter" idx="5"/>
          </p:nvPr>
        </p:nvSpPr>
        <p:spPr/>
        <p:txBody>
          <a:bodyPr/>
          <a:lstStyle/>
          <a:p>
            <a:fld id="{061BD5CE-3F97-4822-9013-BB9FF2912E0B}" type="slidenum">
              <a:rPr kumimoji="1" lang="ja-JP" altLang="en-US" smtClean="0"/>
              <a:t>26</a:t>
            </a:fld>
            <a:endParaRPr kumimoji="1" lang="ja-JP" altLang="en-US"/>
          </a:p>
        </p:txBody>
      </p:sp>
    </p:spTree>
    <p:extLst>
      <p:ext uri="{BB962C8B-B14F-4D97-AF65-F5344CB8AC3E}">
        <p14:creationId xmlns:p14="http://schemas.microsoft.com/office/powerpoint/2010/main" val="2307071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891DF-B447-DEC1-E68D-9E75D5E18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8F16E6-859B-3F10-BE24-FDF50D5CA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B9C4D-E0F0-2D45-3F81-A9588027C0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 Statistical divergence reconstruction from integral-based Bregman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(truncated exponential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(Hessian submanifolds)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(moduli space of dually flat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Slide Number Placeholder 3">
            <a:extLst>
              <a:ext uri="{FF2B5EF4-FFF2-40B4-BE49-F238E27FC236}">
                <a16:creationId xmlns:a16="http://schemas.microsoft.com/office/drawing/2014/main" id="{0DDBD2ED-B89E-8C4E-61E5-E81993EF2C5E}"/>
              </a:ext>
            </a:extLst>
          </p:cNvPr>
          <p:cNvSpPr>
            <a:spLocks noGrp="1"/>
          </p:cNvSpPr>
          <p:nvPr>
            <p:ph type="sldNum" sz="quarter" idx="5"/>
          </p:nvPr>
        </p:nvSpPr>
        <p:spPr/>
        <p:txBody>
          <a:bodyPr/>
          <a:lstStyle/>
          <a:p>
            <a:fld id="{061BD5CE-3F97-4822-9013-BB9FF2912E0B}" type="slidenum">
              <a:rPr kumimoji="1" lang="ja-JP" altLang="en-US" smtClean="0"/>
              <a:t>29</a:t>
            </a:fld>
            <a:endParaRPr kumimoji="1" lang="ja-JP" altLang="en-US"/>
          </a:p>
        </p:txBody>
      </p:sp>
    </p:spTree>
    <p:extLst>
      <p:ext uri="{BB962C8B-B14F-4D97-AF65-F5344CB8AC3E}">
        <p14:creationId xmlns:p14="http://schemas.microsoft.com/office/powerpoint/2010/main" val="378778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425C994B-5F71-4538-B398-D11E353C9199}" type="slidenum">
              <a:rPr kumimoji="1" lang="ja-JP" altLang="en-US" smtClean="0"/>
              <a:t>31</a:t>
            </a:fld>
            <a:endParaRPr kumimoji="1" lang="ja-JP" altLang="en-US"/>
          </a:p>
        </p:txBody>
      </p:sp>
    </p:spTree>
    <p:extLst>
      <p:ext uri="{BB962C8B-B14F-4D97-AF65-F5344CB8AC3E}">
        <p14:creationId xmlns:p14="http://schemas.microsoft.com/office/powerpoint/2010/main" val="255792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D1EE8-FDF6-F7C2-05AC-95EAC7BA7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ADFA3-0E14-5543-A656-7EED36CD0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039E04-9944-230E-FB4C-4C9E0D6EDA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 Statistical divergence reconstruction from integral-based Bregman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(truncated exponential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(Hessian submanifolds)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(moduli space of dually flat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Slide Number Placeholder 3">
            <a:extLst>
              <a:ext uri="{FF2B5EF4-FFF2-40B4-BE49-F238E27FC236}">
                <a16:creationId xmlns:a16="http://schemas.microsoft.com/office/drawing/2014/main" id="{0DC27C57-7F36-6BBC-0DDF-0744427F51DB}"/>
              </a:ext>
            </a:extLst>
          </p:cNvPr>
          <p:cNvSpPr>
            <a:spLocks noGrp="1"/>
          </p:cNvSpPr>
          <p:nvPr>
            <p:ph type="sldNum" sz="quarter" idx="5"/>
          </p:nvPr>
        </p:nvSpPr>
        <p:spPr/>
        <p:txBody>
          <a:bodyPr/>
          <a:lstStyle/>
          <a:p>
            <a:fld id="{061BD5CE-3F97-4822-9013-BB9FF2912E0B}" type="slidenum">
              <a:rPr kumimoji="1" lang="ja-JP" altLang="en-US" smtClean="0"/>
              <a:t>35</a:t>
            </a:fld>
            <a:endParaRPr kumimoji="1" lang="ja-JP" altLang="en-US"/>
          </a:p>
        </p:txBody>
      </p:sp>
    </p:spTree>
    <p:extLst>
      <p:ext uri="{BB962C8B-B14F-4D97-AF65-F5344CB8AC3E}">
        <p14:creationId xmlns:p14="http://schemas.microsoft.com/office/powerpoint/2010/main" val="1680448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De Morgan laws for sets</a:t>
            </a:r>
            <a:endParaRPr kumimoji="1" lang="ja-JP" altLang="en-US" dirty="0"/>
          </a:p>
        </p:txBody>
      </p:sp>
      <p:sp>
        <p:nvSpPr>
          <p:cNvPr id="4" name="Slide Number Placeholder 3"/>
          <p:cNvSpPr>
            <a:spLocks noGrp="1"/>
          </p:cNvSpPr>
          <p:nvPr>
            <p:ph type="sldNum" sz="quarter" idx="5"/>
          </p:nvPr>
        </p:nvSpPr>
        <p:spPr/>
        <p:txBody>
          <a:bodyPr/>
          <a:lstStyle/>
          <a:p>
            <a:fld id="{A69F39A3-42A9-42DF-9489-8DCF63FB8489}" type="slidenum">
              <a:rPr kumimoji="1" lang="ja-JP" altLang="en-US" smtClean="0"/>
              <a:t>39</a:t>
            </a:fld>
            <a:endParaRPr kumimoji="1" lang="ja-JP" altLang="en-US"/>
          </a:p>
        </p:txBody>
      </p:sp>
    </p:spTree>
    <p:extLst>
      <p:ext uri="{BB962C8B-B14F-4D97-AF65-F5344CB8AC3E}">
        <p14:creationId xmlns:p14="http://schemas.microsoft.com/office/powerpoint/2010/main" val="810253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30 min: 25 </a:t>
            </a:r>
            <a:r>
              <a:rPr kumimoji="1" lang="en-US" altLang="ja-JP" dirty="0" err="1"/>
              <a:t>transparents</a:t>
            </a:r>
            <a:endParaRPr kumimoji="1" lang="ja-JP" altLang="en-US" dirty="0"/>
          </a:p>
        </p:txBody>
      </p:sp>
      <p:sp>
        <p:nvSpPr>
          <p:cNvPr id="4" name="Slide Number Placeholder 3"/>
          <p:cNvSpPr>
            <a:spLocks noGrp="1"/>
          </p:cNvSpPr>
          <p:nvPr>
            <p:ph type="sldNum" sz="quarter" idx="5"/>
          </p:nvPr>
        </p:nvSpPr>
        <p:spPr/>
        <p:txBody>
          <a:bodyPr/>
          <a:lstStyle/>
          <a:p>
            <a:fld id="{584D63A9-05B4-4D5F-B581-605A1FC71E77}" type="slidenum">
              <a:rPr kumimoji="1" lang="ja-JP" altLang="en-US" smtClean="0"/>
              <a:t>40</a:t>
            </a:fld>
            <a:endParaRPr kumimoji="1" lang="ja-JP" altLang="en-US"/>
          </a:p>
        </p:txBody>
      </p:sp>
    </p:spTree>
    <p:extLst>
      <p:ext uri="{BB962C8B-B14F-4D97-AF65-F5344CB8AC3E}">
        <p14:creationId xmlns:p14="http://schemas.microsoft.com/office/powerpoint/2010/main" val="1688549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 Statistical divergence reconstruction from integral-based Bregman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(truncated exponential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(Hessian submanifolds)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(moduli space of dually flat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Slide Number Placeholder 3"/>
          <p:cNvSpPr>
            <a:spLocks noGrp="1"/>
          </p:cNvSpPr>
          <p:nvPr>
            <p:ph type="sldNum" sz="quarter" idx="5"/>
          </p:nvPr>
        </p:nvSpPr>
        <p:spPr/>
        <p:txBody>
          <a:bodyPr/>
          <a:lstStyle/>
          <a:p>
            <a:fld id="{061BD5CE-3F97-4822-9013-BB9FF2912E0B}" type="slidenum">
              <a:rPr kumimoji="1" lang="ja-JP" altLang="en-US" smtClean="0"/>
              <a:t>2</a:t>
            </a:fld>
            <a:endParaRPr kumimoji="1" lang="ja-JP" altLang="en-US"/>
          </a:p>
        </p:txBody>
      </p:sp>
    </p:spTree>
    <p:extLst>
      <p:ext uri="{BB962C8B-B14F-4D97-AF65-F5344CB8AC3E}">
        <p14:creationId xmlns:p14="http://schemas.microsoft.com/office/powerpoint/2010/main" val="413945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B45AB-7757-8DBF-605A-3A632DD8B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82846C-A633-7DF6-2A51-5438BEA82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29589-201E-FF89-D1D7-8DA6BA9195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 Statistical divergence reconstruction from integral-based Bregman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(truncated exponential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(Hessian submanifolds)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(moduli space of dually flat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Slide Number Placeholder 3">
            <a:extLst>
              <a:ext uri="{FF2B5EF4-FFF2-40B4-BE49-F238E27FC236}">
                <a16:creationId xmlns:a16="http://schemas.microsoft.com/office/drawing/2014/main" id="{6A6A7998-39D0-80FB-9B05-B496A3AAFA52}"/>
              </a:ext>
            </a:extLst>
          </p:cNvPr>
          <p:cNvSpPr>
            <a:spLocks noGrp="1"/>
          </p:cNvSpPr>
          <p:nvPr>
            <p:ph type="sldNum" sz="quarter" idx="5"/>
          </p:nvPr>
        </p:nvSpPr>
        <p:spPr/>
        <p:txBody>
          <a:bodyPr/>
          <a:lstStyle/>
          <a:p>
            <a:fld id="{061BD5CE-3F97-4822-9013-BB9FF2912E0B}" type="slidenum">
              <a:rPr kumimoji="1" lang="ja-JP" altLang="en-US" smtClean="0"/>
              <a:t>41</a:t>
            </a:fld>
            <a:endParaRPr kumimoji="1" lang="ja-JP" altLang="en-US"/>
          </a:p>
        </p:txBody>
      </p:sp>
    </p:spTree>
    <p:extLst>
      <p:ext uri="{BB962C8B-B14F-4D97-AF65-F5344CB8AC3E}">
        <p14:creationId xmlns:p14="http://schemas.microsoft.com/office/powerpoint/2010/main" val="2472954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0E8B5-896D-8AFD-14B1-B34629E051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A5DD1-8643-ED20-F4B2-58301012B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23DE33-A97A-4679-DBCB-BEEFE507CC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 Statistical divergence reconstruction from integral-based Bregman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(truncated exponential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(Hessian submanifolds)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(moduli space of dually flat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Slide Number Placeholder 3">
            <a:extLst>
              <a:ext uri="{FF2B5EF4-FFF2-40B4-BE49-F238E27FC236}">
                <a16:creationId xmlns:a16="http://schemas.microsoft.com/office/drawing/2014/main" id="{4D0AC987-2325-637F-C3AF-7F5A57FCDCE4}"/>
              </a:ext>
            </a:extLst>
          </p:cNvPr>
          <p:cNvSpPr>
            <a:spLocks noGrp="1"/>
          </p:cNvSpPr>
          <p:nvPr>
            <p:ph type="sldNum" sz="quarter" idx="5"/>
          </p:nvPr>
        </p:nvSpPr>
        <p:spPr/>
        <p:txBody>
          <a:bodyPr/>
          <a:lstStyle/>
          <a:p>
            <a:fld id="{061BD5CE-3F97-4822-9013-BB9FF2912E0B}" type="slidenum">
              <a:rPr kumimoji="1" lang="ja-JP" altLang="en-US" smtClean="0"/>
              <a:t>45</a:t>
            </a:fld>
            <a:endParaRPr kumimoji="1" lang="ja-JP" altLang="en-US"/>
          </a:p>
        </p:txBody>
      </p:sp>
    </p:spTree>
    <p:extLst>
      <p:ext uri="{BB962C8B-B14F-4D97-AF65-F5344CB8AC3E}">
        <p14:creationId xmlns:p14="http://schemas.microsoft.com/office/powerpoint/2010/main" val="4268755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DC555-3E54-EB6F-29A0-394144052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5EA529-FE1A-0D83-3349-A0C8657FB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FEB15-AF5A-2053-442D-4A284F9E0D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 Statistical divergence reconstruction from integral-based Bregman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(truncated exponential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(Hessian submanifolds)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(moduli space of dually flat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Slide Number Placeholder 3">
            <a:extLst>
              <a:ext uri="{FF2B5EF4-FFF2-40B4-BE49-F238E27FC236}">
                <a16:creationId xmlns:a16="http://schemas.microsoft.com/office/drawing/2014/main" id="{BD319C7D-FDBC-9740-A6C5-B6629E15B5CC}"/>
              </a:ext>
            </a:extLst>
          </p:cNvPr>
          <p:cNvSpPr>
            <a:spLocks noGrp="1"/>
          </p:cNvSpPr>
          <p:nvPr>
            <p:ph type="sldNum" sz="quarter" idx="5"/>
          </p:nvPr>
        </p:nvSpPr>
        <p:spPr/>
        <p:txBody>
          <a:bodyPr/>
          <a:lstStyle/>
          <a:p>
            <a:fld id="{061BD5CE-3F97-4822-9013-BB9FF2912E0B}" type="slidenum">
              <a:rPr kumimoji="1" lang="ja-JP" altLang="en-US" smtClean="0"/>
              <a:t>47</a:t>
            </a:fld>
            <a:endParaRPr kumimoji="1" lang="ja-JP" altLang="en-US"/>
          </a:p>
        </p:txBody>
      </p:sp>
    </p:spTree>
    <p:extLst>
      <p:ext uri="{BB962C8B-B14F-4D97-AF65-F5344CB8AC3E}">
        <p14:creationId xmlns:p14="http://schemas.microsoft.com/office/powerpoint/2010/main" val="2815119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altLang="ja-JP" b="0" i="0" dirty="0">
                <a:solidFill>
                  <a:srgbClr val="1F1F1F"/>
                </a:solidFill>
                <a:effectLst/>
                <a:latin typeface="Google Sans"/>
              </a:rPr>
              <a:t>Λ</a:t>
            </a:r>
            <a:endParaRPr lang="en-US" altLang="ja-JP" b="0" i="0" dirty="0">
              <a:solidFill>
                <a:srgbClr val="1F1F1F"/>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F1F1F"/>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i="0" dirty="0">
                <a:solidFill>
                  <a:srgbClr val="202122"/>
                </a:solidFill>
                <a:effectLst/>
              </a:rPr>
              <a:t>A *representational Bregman divergence* is a Bregman divergence applied on a representation of the parameter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i="0" dirty="0">
                <a:solidFill>
                  <a:srgbClr val="202122"/>
                </a:solidFill>
                <a:effectLst/>
              </a:rPr>
              <a:t>The </a:t>
            </a:r>
            <a:r>
              <a:rPr lang="el-GR" altLang="ja-JP" sz="1200" b="1" dirty="0">
                <a:solidFill>
                  <a:schemeClr val="accent4"/>
                </a:solidFill>
              </a:rPr>
              <a:t>α</a:t>
            </a:r>
            <a:r>
              <a:rPr lang="en-US" altLang="ja-JP" sz="1200" b="1" dirty="0">
                <a:solidFill>
                  <a:schemeClr val="accent4"/>
                </a:solidFill>
              </a:rPr>
              <a:t>-divergences extended positive measures </a:t>
            </a:r>
            <a:r>
              <a:rPr lang="en-US" altLang="ja-JP" sz="1200" dirty="0"/>
              <a:t>are an example of representational Bregman divergences.</a:t>
            </a:r>
            <a:endParaRPr lang="en-US" altLang="ja-JP" i="0" dirty="0">
              <a:solidFill>
                <a:srgbClr val="20212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i="0" dirty="0">
              <a:solidFill>
                <a:srgbClr val="20212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i="0" dirty="0">
                <a:solidFill>
                  <a:srgbClr val="202122"/>
                </a:solidFill>
                <a:effectLst/>
              </a:rPr>
              <a:t>Dual representational </a:t>
            </a:r>
            <a:r>
              <a:rPr lang="en-US" altLang="ja-JP" i="0" dirty="0" err="1">
                <a:solidFill>
                  <a:srgbClr val="202122"/>
                </a:solidFill>
                <a:effectLst/>
              </a:rPr>
              <a:t>Fenchel</a:t>
            </a:r>
            <a:r>
              <a:rPr lang="en-US" altLang="ja-JP" i="0" dirty="0">
                <a:solidFill>
                  <a:srgbClr val="202122"/>
                </a:solidFill>
                <a:effectLst/>
              </a:rPr>
              <a:t>-Young divergence with dual representation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But  restricted to the (m-1)-dimensional probability simplex is not 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22222"/>
                </a:solidFill>
                <a:effectLst/>
                <a:latin typeface="Arial" panose="020B0604020202020204" pitchFamily="34" charset="0"/>
              </a:rPr>
              <a:t>Nielsen, Frank, and Richard Nock.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22222"/>
                </a:solidFill>
                <a:effectLst/>
                <a:latin typeface="Arial" panose="020B0604020202020204" pitchFamily="34" charset="0"/>
              </a:rPr>
              <a:t> "The dual Voronoi diagrams with respect to representational Bregman divergences." IEEE ISVD </a:t>
            </a:r>
            <a:r>
              <a:rPr lang="en-US" altLang="ja-JP" b="0" i="1" dirty="0">
                <a:solidFill>
                  <a:srgbClr val="222222"/>
                </a:solidFill>
                <a:effectLst/>
                <a:latin typeface="Arial" panose="020B0604020202020204" pitchFamily="34" charset="0"/>
              </a:rPr>
              <a:t>2009  </a:t>
            </a:r>
            <a:endParaRPr lang="ja-JP" altLang="en-US" sz="1200" dirty="0"/>
          </a:p>
          <a:p>
            <a:endParaRPr kumimoji="1" lang="ja-JP" altLang="en-US" dirty="0"/>
          </a:p>
        </p:txBody>
      </p:sp>
      <p:sp>
        <p:nvSpPr>
          <p:cNvPr id="4" name="Slide Number Placeholder 3"/>
          <p:cNvSpPr>
            <a:spLocks noGrp="1"/>
          </p:cNvSpPr>
          <p:nvPr>
            <p:ph type="sldNum" sz="quarter" idx="5"/>
          </p:nvPr>
        </p:nvSpPr>
        <p:spPr/>
        <p:txBody>
          <a:bodyPr/>
          <a:lstStyle/>
          <a:p>
            <a:fld id="{F0D0A626-F886-4FA6-91D4-F78780052957}" type="slidenum">
              <a:rPr kumimoji="1" lang="ja-JP" altLang="en-US" smtClean="0"/>
              <a:t>48</a:t>
            </a:fld>
            <a:endParaRPr kumimoji="1" lang="ja-JP" altLang="en-US"/>
          </a:p>
        </p:txBody>
      </p:sp>
    </p:spTree>
    <p:extLst>
      <p:ext uri="{BB962C8B-B14F-4D97-AF65-F5344CB8AC3E}">
        <p14:creationId xmlns:p14="http://schemas.microsoft.com/office/powerpoint/2010/main" val="1435009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584D63A9-05B4-4D5F-B581-605A1FC71E77}" type="slidenum">
              <a:rPr kumimoji="1" lang="ja-JP" altLang="en-US" smtClean="0"/>
              <a:t>50</a:t>
            </a:fld>
            <a:endParaRPr kumimoji="1" lang="ja-JP" altLang="en-US"/>
          </a:p>
        </p:txBody>
      </p:sp>
    </p:spTree>
    <p:extLst>
      <p:ext uri="{BB962C8B-B14F-4D97-AF65-F5344CB8AC3E}">
        <p14:creationId xmlns:p14="http://schemas.microsoft.com/office/powerpoint/2010/main" val="829741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We can </a:t>
            </a:r>
            <a:r>
              <a:rPr lang="en-US" altLang="ja-JP" b="1" dirty="0">
                <a:solidFill>
                  <a:srgbClr val="FF0000"/>
                </a:solidFill>
              </a:rPr>
              <a:t>reconstruct statistical divergences </a:t>
            </a:r>
            <a:r>
              <a:rPr lang="en-US" altLang="ja-JP" dirty="0"/>
              <a:t>from those BDs:</a:t>
            </a:r>
            <a:endParaRPr lang="ja-JP" altLang="en-US" dirty="0"/>
          </a:p>
          <a:p>
            <a:r>
              <a:rPr kumimoji="1" lang="ja-JP" altLang="en-US" dirty="0"/>
              <a:t> ① ② ③</a:t>
            </a:r>
          </a:p>
        </p:txBody>
      </p:sp>
      <p:sp>
        <p:nvSpPr>
          <p:cNvPr id="4" name="Slide Number Placeholder 3"/>
          <p:cNvSpPr>
            <a:spLocks noGrp="1"/>
          </p:cNvSpPr>
          <p:nvPr>
            <p:ph type="sldNum" sz="quarter" idx="5"/>
          </p:nvPr>
        </p:nvSpPr>
        <p:spPr/>
        <p:txBody>
          <a:bodyPr/>
          <a:lstStyle/>
          <a:p>
            <a:fld id="{A6044E24-D0DB-4506-9249-70AAE4675E4F}" type="slidenum">
              <a:rPr kumimoji="1" lang="ja-JP" altLang="en-US" smtClean="0"/>
              <a:t>52</a:t>
            </a:fld>
            <a:endParaRPr kumimoji="1" lang="ja-JP" altLang="en-US"/>
          </a:p>
        </p:txBody>
      </p:sp>
    </p:spTree>
    <p:extLst>
      <p:ext uri="{BB962C8B-B14F-4D97-AF65-F5344CB8AC3E}">
        <p14:creationId xmlns:p14="http://schemas.microsoft.com/office/powerpoint/2010/main" val="396064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0" i="0" dirty="0">
                <a:solidFill>
                  <a:srgbClr val="222222"/>
                </a:solidFill>
                <a:effectLst/>
                <a:latin typeface="Arial" panose="020B0604020202020204" pitchFamily="34" charset="0"/>
              </a:rPr>
              <a:t>Zhang, Divergence function, duality, and convex analysis, </a:t>
            </a:r>
            <a:r>
              <a:rPr lang="en-US" altLang="ja-JP" b="0" i="1" dirty="0">
                <a:solidFill>
                  <a:srgbClr val="222222"/>
                </a:solidFill>
                <a:effectLst/>
                <a:latin typeface="Arial" panose="020B0604020202020204" pitchFamily="34" charset="0"/>
              </a:rPr>
              <a:t>Neural computation</a:t>
            </a:r>
            <a:r>
              <a:rPr lang="en-US" altLang="ja-JP" b="0" i="0" dirty="0">
                <a:solidFill>
                  <a:srgbClr val="222222"/>
                </a:solidFill>
                <a:effectLst/>
                <a:latin typeface="Arial" panose="020B0604020202020204" pitchFamily="34" charset="0"/>
              </a:rPr>
              <a:t> 16.1 (2004) </a:t>
            </a:r>
          </a:p>
          <a:p>
            <a:r>
              <a:rPr lang="en-US" altLang="ja-JP" b="0" i="0" dirty="0">
                <a:solidFill>
                  <a:srgbClr val="222222"/>
                </a:solidFill>
                <a:effectLst/>
                <a:latin typeface="Arial" panose="020B0604020202020204" pitchFamily="34" charset="0"/>
              </a:rPr>
              <a:t>N and Boltz. "The </a:t>
            </a:r>
            <a:r>
              <a:rPr lang="en-US" altLang="ja-JP" b="0" i="0" dirty="0" err="1">
                <a:solidFill>
                  <a:srgbClr val="222222"/>
                </a:solidFill>
                <a:effectLst/>
                <a:latin typeface="Arial" panose="020B0604020202020204" pitchFamily="34" charset="0"/>
              </a:rPr>
              <a:t>burbea-rao</a:t>
            </a:r>
            <a:r>
              <a:rPr lang="en-US" altLang="ja-JP" b="0" i="0" dirty="0">
                <a:solidFill>
                  <a:srgbClr val="222222"/>
                </a:solidFill>
                <a:effectLst/>
                <a:latin typeface="Arial" panose="020B0604020202020204" pitchFamily="34" charset="0"/>
              </a:rPr>
              <a:t> and </a:t>
            </a:r>
            <a:r>
              <a:rPr lang="en-US" altLang="ja-JP" b="0" i="0" dirty="0" err="1">
                <a:solidFill>
                  <a:srgbClr val="222222"/>
                </a:solidFill>
                <a:effectLst/>
                <a:latin typeface="Arial" panose="020B0604020202020204" pitchFamily="34" charset="0"/>
              </a:rPr>
              <a:t>bhattacharyya</a:t>
            </a:r>
            <a:r>
              <a:rPr lang="en-US" altLang="ja-JP" b="0" i="0" dirty="0">
                <a:solidFill>
                  <a:srgbClr val="222222"/>
                </a:solidFill>
                <a:effectLst/>
                <a:latin typeface="Arial" panose="020B0604020202020204" pitchFamily="34" charset="0"/>
              </a:rPr>
              <a:t> centroids." </a:t>
            </a:r>
            <a:r>
              <a:rPr lang="en-US" altLang="ja-JP" b="0" i="1" dirty="0">
                <a:solidFill>
                  <a:srgbClr val="222222"/>
                </a:solidFill>
                <a:effectLst/>
                <a:latin typeface="Arial" panose="020B0604020202020204" pitchFamily="34" charset="0"/>
              </a:rPr>
              <a:t>IEEE Transactions on Information Theory</a:t>
            </a:r>
            <a:r>
              <a:rPr lang="en-US" altLang="ja-JP" b="0" i="0" dirty="0">
                <a:solidFill>
                  <a:srgbClr val="222222"/>
                </a:solidFill>
                <a:effectLst/>
                <a:latin typeface="Arial" panose="020B0604020202020204" pitchFamily="34" charset="0"/>
              </a:rPr>
              <a:t> 57.8 (2011)</a:t>
            </a:r>
          </a:p>
          <a:p>
            <a:endParaRPr kumimoji="1" lang="en-US" altLang="ja-JP" b="0" i="0" dirty="0">
              <a:solidFill>
                <a:srgbClr val="222222"/>
              </a:solidFill>
              <a:effectLst/>
              <a:latin typeface="Arial" panose="020B0604020202020204" pitchFamily="34" charset="0"/>
            </a:endParaRPr>
          </a:p>
          <a:p>
            <a:r>
              <a:rPr lang="el-GR" altLang="ja-JP" b="0" i="0" dirty="0">
                <a:solidFill>
                  <a:srgbClr val="DF000F"/>
                </a:solidFill>
                <a:effectLst/>
                <a:latin typeface="Source Sans Pro" panose="020B0503030403020204" pitchFamily="34" charset="0"/>
              </a:rPr>
              <a:t>α</a:t>
            </a:r>
            <a:r>
              <a:rPr lang="en-US" altLang="ja-JP" b="0" i="0" dirty="0">
                <a:solidFill>
                  <a:srgbClr val="DF000F"/>
                </a:solidFill>
                <a:effectLst/>
                <a:latin typeface="Source Sans Pro" panose="020B0503030403020204" pitchFamily="34" charset="0"/>
              </a:rPr>
              <a:t>=</a:t>
            </a:r>
            <a:r>
              <a:rPr lang="el-GR" altLang="ja-JP" b="0" i="0" dirty="0">
                <a:solidFill>
                  <a:srgbClr val="DF000F"/>
                </a:solidFill>
                <a:effectLst/>
                <a:latin typeface="Source Sans Pro" panose="020B0503030403020204" pitchFamily="34" charset="0"/>
              </a:rPr>
              <a:t>ε</a:t>
            </a:r>
            <a:r>
              <a:rPr lang="ja-JP" altLang="en-US" b="0" i="0" dirty="0">
                <a:solidFill>
                  <a:srgbClr val="DF000F"/>
                </a:solidFill>
                <a:effectLst/>
                <a:latin typeface="Source Sans Pro" panose="020B0503030403020204" pitchFamily="34" charset="0"/>
              </a:rPr>
              <a:t>≅</a:t>
            </a:r>
            <a:r>
              <a:rPr lang="en-US" altLang="ja-JP" b="0" i="0" dirty="0">
                <a:solidFill>
                  <a:srgbClr val="DF000F"/>
                </a:solidFill>
                <a:effectLst/>
                <a:latin typeface="Source Sans Pro" panose="020B0503030403020204" pitchFamily="34" charset="0"/>
              </a:rPr>
              <a:t>0</a:t>
            </a:r>
            <a:endParaRPr kumimoji="1" lang="ja-JP" altLang="en-US" dirty="0"/>
          </a:p>
        </p:txBody>
      </p:sp>
      <p:sp>
        <p:nvSpPr>
          <p:cNvPr id="4" name="Slide Number Placeholder 3"/>
          <p:cNvSpPr>
            <a:spLocks noGrp="1"/>
          </p:cNvSpPr>
          <p:nvPr>
            <p:ph type="sldNum" sz="quarter" idx="5"/>
          </p:nvPr>
        </p:nvSpPr>
        <p:spPr/>
        <p:txBody>
          <a:bodyPr/>
          <a:lstStyle/>
          <a:p>
            <a:fld id="{1474D204-4D42-4A31-949B-526B9FFFD34E}" type="slidenum">
              <a:rPr kumimoji="1" lang="ja-JP" altLang="en-US" smtClean="0"/>
              <a:t>53</a:t>
            </a:fld>
            <a:endParaRPr kumimoji="1" lang="ja-JP" altLang="en-US"/>
          </a:p>
        </p:txBody>
      </p:sp>
    </p:spTree>
    <p:extLst>
      <p:ext uri="{BB962C8B-B14F-4D97-AF65-F5344CB8AC3E}">
        <p14:creationId xmlns:p14="http://schemas.microsoft.com/office/powerpoint/2010/main" val="103940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da-DK" altLang="ja-JP" dirty="0"/>
              <a:t>https://franknielsen.github.io/BregmanDivergence/index.html</a:t>
            </a:r>
            <a:endParaRPr kumimoji="1" lang="ja-JP" altLang="en-US" dirty="0"/>
          </a:p>
        </p:txBody>
      </p:sp>
      <p:sp>
        <p:nvSpPr>
          <p:cNvPr id="4" name="Slide Number Placeholder 3"/>
          <p:cNvSpPr>
            <a:spLocks noGrp="1"/>
          </p:cNvSpPr>
          <p:nvPr>
            <p:ph type="sldNum" sz="quarter" idx="5"/>
          </p:nvPr>
        </p:nvSpPr>
        <p:spPr/>
        <p:txBody>
          <a:bodyPr/>
          <a:lstStyle/>
          <a:p>
            <a:fld id="{061BD5CE-3F97-4822-9013-BB9FF2912E0B}" type="slidenum">
              <a:rPr kumimoji="1" lang="ja-JP" altLang="en-US" smtClean="0"/>
              <a:t>55</a:t>
            </a:fld>
            <a:endParaRPr kumimoji="1" lang="ja-JP" altLang="en-US"/>
          </a:p>
        </p:txBody>
      </p:sp>
    </p:spTree>
    <p:extLst>
      <p:ext uri="{BB962C8B-B14F-4D97-AF65-F5344CB8AC3E}">
        <p14:creationId xmlns:p14="http://schemas.microsoft.com/office/powerpoint/2010/main" val="282924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real-valued function on a finite dimensional Hilbert space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Hence the delimiter notation “:” instead of </a:t>
            </a:r>
            <a:r>
              <a:rPr lang="en-US" altLang="ja-JP" sz="1200" dirty="0"/>
              <a:t>B</a:t>
            </a:r>
            <a:r>
              <a:rPr lang="en-US" altLang="ja-JP" sz="1200" baseline="-25000" dirty="0"/>
              <a:t>F</a:t>
            </a:r>
            <a:r>
              <a:rPr lang="en-US" altLang="ja-JP" sz="1200" dirty="0"/>
              <a:t>(</a:t>
            </a:r>
            <a:r>
              <a:rPr lang="el-GR" altLang="ja-JP" sz="1200" i="0" dirty="0">
                <a:effectLst/>
                <a:latin typeface="Source Sans Pro" panose="020B0503030403020204" pitchFamily="34" charset="0"/>
              </a:rPr>
              <a:t>θ</a:t>
            </a:r>
            <a:r>
              <a:rPr lang="en-US" altLang="ja-JP" sz="1200" i="0" baseline="-25000" dirty="0">
                <a:effectLst/>
                <a:latin typeface="Source Sans Pro" panose="020B0503030403020204" pitchFamily="34" charset="0"/>
              </a:rPr>
              <a:t>1</a:t>
            </a:r>
            <a:r>
              <a:rPr lang="el-GR" altLang="ja-JP" sz="1200" i="0" dirty="0">
                <a:effectLst/>
                <a:latin typeface="Source Sans Pro" panose="020B0503030403020204" pitchFamily="34" charset="0"/>
              </a:rPr>
              <a:t> </a:t>
            </a:r>
            <a:r>
              <a:rPr lang="en-US" altLang="ja-JP" i="0" dirty="0">
                <a:effectLst/>
                <a:latin typeface="Source Sans Pro" panose="020B0503030403020204" pitchFamily="34" charset="0"/>
              </a:rPr>
              <a:t>,</a:t>
            </a:r>
            <a:r>
              <a:rPr lang="el-GR" altLang="ja-JP" sz="1200" i="0" dirty="0">
                <a:effectLst/>
                <a:latin typeface="Source Sans Pro" panose="020B0503030403020204" pitchFamily="34" charset="0"/>
              </a:rPr>
              <a:t> θ</a:t>
            </a:r>
            <a:r>
              <a:rPr lang="en-US" altLang="ja-JP" sz="1200" i="0" baseline="-25000" dirty="0">
                <a:effectLst/>
                <a:latin typeface="Source Sans Pro" panose="020B0503030403020204" pitchFamily="34" charset="0"/>
              </a:rPr>
              <a:t>2</a:t>
            </a:r>
            <a:r>
              <a:rPr lang="en-US" altLang="ja-JP" sz="1200" dirty="0"/>
              <a:t>)</a:t>
            </a:r>
            <a:endParaRPr kumimoji="1" lang="en-US" altLang="ja-JP" sz="1200" b="0" i="0" u="sng"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dirty="0">
                <a:solidFill>
                  <a:schemeClr val="tx1"/>
                </a:solidFill>
                <a:effectLst/>
                <a:latin typeface="+mn-lt"/>
                <a:ea typeface="+mn-ea"/>
                <a:cs typeface="+mn-cs"/>
              </a:rPr>
              <a:t>① ② ③</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en-US" altLang="ja-JP" dirty="0"/>
              <a:t>https://en.wikipedia.org/wiki/Mathematical_operators_and_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373637"/>
                </a:solidFill>
                <a:effectLst/>
                <a:latin typeface="Source Sans Pro" panose="020B0503030403020204" pitchFamily="34" charset="0"/>
              </a:rPr>
              <a:t>ℝ</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373637"/>
                </a:solidFill>
                <a:effectLst/>
                <a:latin typeface="Source Sans Pro" panose="020B0503030403020204" pitchFamily="34" charset="0"/>
              </a:rPr>
              <a:t>① ② ③</a:t>
            </a:r>
          </a:p>
          <a:p>
            <a:r>
              <a:rPr kumimoji="1" lang="en-US" altLang="ja-JP" dirty="0" err="1"/>
              <a:t>symbols_in_Unicode</a:t>
            </a:r>
            <a:endParaRPr kumimoji="1" lang="en-US" altLang="ja-JP" dirty="0"/>
          </a:p>
          <a:p>
            <a:endParaRPr kumimoji="1" lang="en-US" altLang="ja-JP" dirty="0"/>
          </a:p>
          <a:p>
            <a:r>
              <a:rPr lang="el-GR" altLang="ja-JP" b="0" i="0" dirty="0">
                <a:solidFill>
                  <a:srgbClr val="DF000F"/>
                </a:solidFill>
                <a:effectLst/>
                <a:latin typeface="Source Sans Pro" panose="020B0503030403020204" pitchFamily="34" charset="0"/>
              </a:rPr>
              <a:t>Θθ∇</a:t>
            </a:r>
            <a:r>
              <a:rPr lang="ja-JP" altLang="en-US" b="0" i="0" dirty="0">
                <a:solidFill>
                  <a:srgbClr val="DF000F"/>
                </a:solidFill>
                <a:effectLst/>
                <a:latin typeface="Source Sans Pro" panose="020B0503030403020204" pitchFamily="34" charset="0"/>
              </a:rPr>
              <a:t>≻</a:t>
            </a:r>
            <a:r>
              <a:rPr lang="el-GR" altLang="ja-JP" b="0" i="0" dirty="0">
                <a:solidFill>
                  <a:srgbClr val="DF000F"/>
                </a:solidFill>
                <a:effectLst/>
                <a:latin typeface="Source Sans Pro" panose="020B0503030403020204" pitchFamily="34" charset="0"/>
              </a:rPr>
              <a:t>ξ</a:t>
            </a:r>
            <a:r>
              <a:rPr lang="ja-JP" altLang="en-US" b="0" i="0" dirty="0">
                <a:solidFill>
                  <a:srgbClr val="DF000F"/>
                </a:solidFill>
                <a:effectLst/>
                <a:latin typeface="Source Sans Pro" panose="020B0503030403020204" pitchFamily="34" charset="0"/>
              </a:rPr>
              <a:t>∈</a:t>
            </a:r>
            <a:endParaRPr lang="en-US" altLang="ja-JP" b="0" i="0" dirty="0">
              <a:solidFill>
                <a:srgbClr val="DF000F"/>
              </a:solidFill>
              <a:effectLst/>
              <a:latin typeface="Source Sans Pro" panose="020B0503030403020204" pitchFamily="34" charset="0"/>
            </a:endParaRPr>
          </a:p>
          <a:p>
            <a:endParaRPr kumimoji="1" lang="en-US" altLang="ja-JP" b="0" i="0" dirty="0">
              <a:solidFill>
                <a:srgbClr val="DF000F"/>
              </a:solidFill>
              <a:effectLst/>
              <a:latin typeface="Source Sans Pro" panose="020B0503030403020204" pitchFamily="34" charset="0"/>
            </a:endParaRPr>
          </a:p>
          <a:p>
            <a:r>
              <a:rPr kumimoji="1" lang="en-US" altLang="ja-JP" dirty="0"/>
              <a:t>http://lib.physcon.ru/doc?id=5d34ad008433</a:t>
            </a:r>
            <a:endParaRPr kumimoji="1" lang="en-US" altLang="ja-JP" b="0" i="0" dirty="0">
              <a:solidFill>
                <a:srgbClr val="DF000F"/>
              </a:solidFill>
              <a:effectLst/>
              <a:latin typeface="Source Sans Pro" panose="020B0503030403020204" pitchFamily="34" charset="0"/>
            </a:endParaRPr>
          </a:p>
          <a:p>
            <a:r>
              <a:rPr lang="el-GR" altLang="ja-JP" b="0" i="0" dirty="0">
                <a:solidFill>
                  <a:srgbClr val="202124"/>
                </a:solidFill>
                <a:effectLst/>
                <a:latin typeface="Google Sans"/>
              </a:rPr>
              <a:t>Σ</a:t>
            </a:r>
            <a:endParaRPr kumimoji="1" lang="en-US" altLang="ja-JP" b="0" i="0" dirty="0">
              <a:solidFill>
                <a:srgbClr val="DF000F"/>
              </a:solidFill>
              <a:effectLst/>
              <a:latin typeface="Source Sans Pro" panose="020B0503030403020204" pitchFamily="34" charset="0"/>
            </a:endParaRPr>
          </a:p>
          <a:p>
            <a:endParaRPr kumimoji="1" lang="en-US" altLang="ja-JP" b="0" i="0" dirty="0">
              <a:solidFill>
                <a:srgbClr val="DF000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000000"/>
                </a:solidFill>
                <a:effectLst/>
                <a:latin typeface="Georgia" panose="02040502050405020303" pitchFamily="18" charset="0"/>
              </a:rPr>
              <a:t>Lev </a:t>
            </a:r>
            <a:r>
              <a:rPr lang="en-US" altLang="ja-JP" b="1" i="0" dirty="0" err="1">
                <a:solidFill>
                  <a:srgbClr val="000000"/>
                </a:solidFill>
                <a:effectLst/>
                <a:latin typeface="Georgia" panose="02040502050405020303" pitchFamily="18" charset="0"/>
              </a:rPr>
              <a:t>Meerovich</a:t>
            </a:r>
            <a:r>
              <a:rPr lang="en-US" altLang="ja-JP" b="1" i="0" dirty="0">
                <a:solidFill>
                  <a:srgbClr val="000000"/>
                </a:solidFill>
                <a:effectLst/>
                <a:latin typeface="Georgia" panose="02040502050405020303" pitchFamily="18" charset="0"/>
              </a:rPr>
              <a:t> Bregman</a:t>
            </a:r>
          </a:p>
          <a:p>
            <a:r>
              <a:rPr lang="da-DK" altLang="ja-JP" b="1" i="0" dirty="0">
                <a:solidFill>
                  <a:srgbClr val="202122"/>
                </a:solidFill>
                <a:effectLst/>
                <a:latin typeface="Arial" panose="020B0604020202020204" pitchFamily="34" charset="0"/>
              </a:rPr>
              <a:t> </a:t>
            </a:r>
            <a:r>
              <a:rPr lang="da-DK" altLang="ja-JP" b="0" i="0" dirty="0">
                <a:solidFill>
                  <a:srgbClr val="202122"/>
                </a:solidFill>
                <a:effectLst/>
                <a:latin typeface="Arial" panose="020B0604020202020204" pitchFamily="34" charset="0"/>
              </a:rPr>
              <a:t>(1941 - 2023)</a:t>
            </a:r>
            <a:endParaRPr kumimoji="1" lang="en-US" altLang="ja-JP" b="0" i="0" dirty="0">
              <a:solidFill>
                <a:srgbClr val="DF000F"/>
              </a:solidFill>
              <a:effectLst/>
              <a:latin typeface="Source Sans Pro" panose="020B0503030403020204" pitchFamily="34" charset="0"/>
            </a:endParaRPr>
          </a:p>
          <a:p>
            <a:endParaRPr kumimoji="1" lang="ja-JP" altLang="en-US" dirty="0"/>
          </a:p>
        </p:txBody>
      </p:sp>
      <p:sp>
        <p:nvSpPr>
          <p:cNvPr id="4" name="Slide Number Placeholder 3"/>
          <p:cNvSpPr>
            <a:spLocks noGrp="1"/>
          </p:cNvSpPr>
          <p:nvPr>
            <p:ph type="sldNum" sz="quarter" idx="5"/>
          </p:nvPr>
        </p:nvSpPr>
        <p:spPr/>
        <p:txBody>
          <a:bodyPr/>
          <a:lstStyle/>
          <a:p>
            <a:fld id="{1474D204-4D42-4A31-949B-526B9FFFD34E}" type="slidenum">
              <a:rPr kumimoji="1" lang="ja-JP" altLang="en-US" smtClean="0"/>
              <a:t>3</a:t>
            </a:fld>
            <a:endParaRPr kumimoji="1" lang="ja-JP" altLang="en-US"/>
          </a:p>
        </p:txBody>
      </p:sp>
    </p:spTree>
    <p:extLst>
      <p:ext uri="{BB962C8B-B14F-4D97-AF65-F5344CB8AC3E}">
        <p14:creationId xmlns:p14="http://schemas.microsoft.com/office/powerpoint/2010/main" val="1325080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ltLang="ja-JP" sz="1200" b="1" i="0" dirty="0">
                <a:solidFill>
                  <a:srgbClr val="FF0000"/>
                </a:solidFill>
                <a:effectLst/>
              </a:rPr>
              <a:t>β</a:t>
            </a:r>
            <a:r>
              <a:rPr lang="en-US" altLang="ja-JP" sz="1200" b="1" i="0" dirty="0">
                <a:solidFill>
                  <a:srgbClr val="FF0000"/>
                </a:solidFill>
                <a:effectLst/>
              </a:rPr>
              <a:t>-divergences</a:t>
            </a:r>
            <a:r>
              <a:rPr lang="en-US" altLang="ja-JP" sz="1200" i="0" dirty="0">
                <a:effectLst/>
              </a:rPr>
              <a:t>, learn </a:t>
            </a:r>
            <a:r>
              <a:rPr lang="el-GR" altLang="ja-JP" sz="1200" i="0" dirty="0">
                <a:effectLst/>
              </a:rPr>
              <a:t>β</a:t>
            </a:r>
            <a:r>
              <a:rPr lang="en-US" altLang="ja-JP" sz="1200" dirty="0"/>
              <a:t> </a:t>
            </a:r>
            <a:endParaRPr kumimoji="1" lang="ja-JP" altLang="en-US" dirty="0"/>
          </a:p>
        </p:txBody>
      </p:sp>
      <p:sp>
        <p:nvSpPr>
          <p:cNvPr id="4" name="Slide Number Placeholder 3"/>
          <p:cNvSpPr>
            <a:spLocks noGrp="1"/>
          </p:cNvSpPr>
          <p:nvPr>
            <p:ph type="sldNum" sz="quarter" idx="5"/>
          </p:nvPr>
        </p:nvSpPr>
        <p:spPr/>
        <p:txBody>
          <a:bodyPr/>
          <a:lstStyle/>
          <a:p>
            <a:fld id="{061BD5CE-3F97-4822-9013-BB9FF2912E0B}" type="slidenum">
              <a:rPr kumimoji="1" lang="ja-JP" altLang="en-US" smtClean="0"/>
              <a:t>7</a:t>
            </a:fld>
            <a:endParaRPr kumimoji="1" lang="ja-JP" altLang="en-US"/>
          </a:p>
        </p:txBody>
      </p:sp>
    </p:spTree>
    <p:extLst>
      <p:ext uri="{BB962C8B-B14F-4D97-AF65-F5344CB8AC3E}">
        <p14:creationId xmlns:p14="http://schemas.microsoft.com/office/powerpoint/2010/main" val="245554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 </a:t>
            </a:r>
            <a:r>
              <a:rPr lang="en-US" altLang="ja-JP" b="1" dirty="0">
                <a:solidFill>
                  <a:srgbClr val="FF0000"/>
                </a:solidFill>
              </a:rPr>
              <a:t>f-divergence</a:t>
            </a:r>
            <a:r>
              <a:rPr lang="en-US" altLang="ja-JP" dirty="0"/>
              <a:t> for f(u)=-log u</a:t>
            </a:r>
            <a:endParaRPr kumimoji="1" lang="en-US" altLang="ja-JP" dirty="0"/>
          </a:p>
          <a:p>
            <a:endParaRPr kumimoji="1" lang="ja-JP" altLang="en-US" dirty="0"/>
          </a:p>
        </p:txBody>
      </p:sp>
      <p:sp>
        <p:nvSpPr>
          <p:cNvPr id="4" name="Slide Number Placeholder 3"/>
          <p:cNvSpPr>
            <a:spLocks noGrp="1"/>
          </p:cNvSpPr>
          <p:nvPr>
            <p:ph type="sldNum" sz="quarter" idx="5"/>
          </p:nvPr>
        </p:nvSpPr>
        <p:spPr/>
        <p:txBody>
          <a:bodyPr/>
          <a:lstStyle/>
          <a:p>
            <a:fld id="{061BD5CE-3F97-4822-9013-BB9FF2912E0B}" type="slidenum">
              <a:rPr kumimoji="1" lang="ja-JP" altLang="en-US" smtClean="0"/>
              <a:t>8</a:t>
            </a:fld>
            <a:endParaRPr kumimoji="1" lang="ja-JP" altLang="en-US"/>
          </a:p>
        </p:txBody>
      </p:sp>
    </p:spTree>
    <p:extLst>
      <p:ext uri="{BB962C8B-B14F-4D97-AF65-F5344CB8AC3E}">
        <p14:creationId xmlns:p14="http://schemas.microsoft.com/office/powerpoint/2010/main" val="219538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b="0" i="0" dirty="0">
                <a:solidFill>
                  <a:srgbClr val="DF000F"/>
                </a:solidFill>
                <a:effectLst/>
                <a:latin typeface="Source Sans Pro" panose="020B0503030403020204" pitchFamily="34" charset="0"/>
              </a:rPr>
              <a:t>∫</a:t>
            </a:r>
            <a:r>
              <a:rPr lang="el-GR" altLang="ja-JP" b="0" i="0" dirty="0">
                <a:solidFill>
                  <a:srgbClr val="DF000F"/>
                </a:solidFill>
                <a:effectLst/>
                <a:latin typeface="Source Sans Pro" panose="020B0503030403020204" pitchFamily="34" charset="0"/>
              </a:rPr>
              <a:t>μ</a:t>
            </a:r>
            <a:endParaRPr lang="en-US" altLang="ja-JP" b="0" i="0" dirty="0">
              <a:solidFill>
                <a:srgbClr val="DF000F"/>
              </a:solidFill>
              <a:effectLst/>
              <a:latin typeface="Source Sans Pro" panose="020B0503030403020204" pitchFamily="34" charset="0"/>
            </a:endParaRPr>
          </a:p>
          <a:p>
            <a:r>
              <a:rPr lang="ja-JP" altLang="en-US" b="0" i="0" dirty="0">
                <a:solidFill>
                  <a:srgbClr val="DF000F"/>
                </a:solidFill>
                <a:effectLst/>
                <a:latin typeface="Source Sans Pro" panose="020B0503030403020204" pitchFamily="34" charset="0"/>
              </a:rPr>
              <a:t>∇</a:t>
            </a:r>
            <a:r>
              <a:rPr lang="en-US" altLang="ja-JP" b="0" i="0" dirty="0">
                <a:solidFill>
                  <a:srgbClr val="DF000F"/>
                </a:solidFill>
                <a:effectLst/>
                <a:latin typeface="Source Sans Pro" panose="020B0503030403020204" pitchFamily="34" charset="0"/>
              </a:rPr>
              <a:t>F easy!</a:t>
            </a:r>
          </a:p>
          <a:p>
            <a:endParaRPr kumimoji="1" lang="en-US" altLang="ja-JP" b="0" i="0" dirty="0">
              <a:solidFill>
                <a:srgbClr val="DF000F"/>
              </a:solidFill>
              <a:effectLst/>
              <a:latin typeface="Source Sans Pro" panose="020B0503030403020204" pitchFamily="34" charset="0"/>
            </a:endParaRPr>
          </a:p>
          <a:p>
            <a:r>
              <a:rPr lang="en-US" altLang="ja-JP" dirty="0"/>
              <a:t>Information geometry proves that </a:t>
            </a:r>
            <a:r>
              <a:rPr lang="en-US" altLang="ja-JP" b="1" dirty="0">
                <a:solidFill>
                  <a:srgbClr val="FF0000"/>
                </a:solidFill>
              </a:rPr>
              <a:t>B</a:t>
            </a:r>
            <a:r>
              <a:rPr lang="en-US" altLang="ja-JP" b="1" baseline="-25000" dirty="0">
                <a:solidFill>
                  <a:srgbClr val="FF0000"/>
                </a:solidFill>
              </a:rPr>
              <a:t>F</a:t>
            </a:r>
            <a:r>
              <a:rPr lang="en-US" altLang="ja-JP" b="1" dirty="0">
                <a:solidFill>
                  <a:srgbClr val="FF0000"/>
                </a:solidFill>
              </a:rPr>
              <a:t>(</a:t>
            </a:r>
            <a:r>
              <a:rPr lang="el-GR" altLang="ja-JP" b="1" i="0" dirty="0">
                <a:solidFill>
                  <a:srgbClr val="FF0000"/>
                </a:solidFill>
                <a:effectLst/>
                <a:latin typeface="Source Sans Pro" panose="020B0503030403020204" pitchFamily="34" charset="0"/>
              </a:rPr>
              <a:t>θ</a:t>
            </a:r>
            <a:r>
              <a:rPr lang="en-US" altLang="ja-JP" b="1" i="0" baseline="-25000" dirty="0">
                <a:solidFill>
                  <a:srgbClr val="FF0000"/>
                </a:solidFill>
                <a:effectLst/>
                <a:latin typeface="Source Sans Pro" panose="020B0503030403020204" pitchFamily="34" charset="0"/>
              </a:rPr>
              <a:t>1</a:t>
            </a:r>
            <a:r>
              <a:rPr lang="el-GR" altLang="ja-JP" b="1" i="0" dirty="0">
                <a:solidFill>
                  <a:srgbClr val="FF0000"/>
                </a:solidFill>
                <a:effectLst/>
                <a:latin typeface="Source Sans Pro" panose="020B0503030403020204" pitchFamily="34" charset="0"/>
              </a:rPr>
              <a:t> </a:t>
            </a:r>
            <a:r>
              <a:rPr lang="en-US" altLang="ja-JP" b="1" dirty="0">
                <a:solidFill>
                  <a:srgbClr val="FF0000"/>
                </a:solidFill>
              </a:rPr>
              <a:t>:</a:t>
            </a:r>
            <a:r>
              <a:rPr lang="el-GR" altLang="ja-JP" b="1" i="0" dirty="0">
                <a:solidFill>
                  <a:srgbClr val="FF0000"/>
                </a:solidFill>
                <a:effectLst/>
                <a:latin typeface="Source Sans Pro" panose="020B0503030403020204" pitchFamily="34" charset="0"/>
              </a:rPr>
              <a:t> θ</a:t>
            </a:r>
            <a:r>
              <a:rPr lang="en-US" altLang="ja-JP" b="1" i="0" baseline="-25000" dirty="0">
                <a:solidFill>
                  <a:srgbClr val="FF0000"/>
                </a:solidFill>
                <a:effectLst/>
                <a:latin typeface="Source Sans Pro" panose="020B0503030403020204" pitchFamily="34" charset="0"/>
              </a:rPr>
              <a:t>2</a:t>
            </a:r>
            <a:r>
              <a:rPr lang="en-US" altLang="ja-JP" b="1" dirty="0">
                <a:solidFill>
                  <a:srgbClr val="FF0000"/>
                </a:solidFill>
              </a:rPr>
              <a:t>)= D</a:t>
            </a:r>
            <a:r>
              <a:rPr lang="en-US" altLang="ja-JP" b="1" baseline="-25000" dirty="0">
                <a:solidFill>
                  <a:srgbClr val="FF0000"/>
                </a:solidFill>
              </a:rPr>
              <a:t>KL</a:t>
            </a:r>
            <a:r>
              <a:rPr lang="en-US" altLang="ja-JP" dirty="0">
                <a:solidFill>
                  <a:srgbClr val="FF0000"/>
                </a:solidFill>
              </a:rPr>
              <a:t>*</a:t>
            </a:r>
            <a:r>
              <a:rPr lang="en-US" altLang="ja-JP" b="1" dirty="0">
                <a:solidFill>
                  <a:srgbClr val="FF0000"/>
                </a:solidFill>
              </a:rPr>
              <a:t>[p</a:t>
            </a:r>
            <a:r>
              <a:rPr lang="en-US" altLang="ja-JP" b="1" dirty="0">
                <a:solidFill>
                  <a:srgbClr val="FF0000"/>
                </a:solidFill>
                <a:latin typeface="Source Sans Pro" panose="020B0503030403020204" pitchFamily="34" charset="0"/>
              </a:rPr>
              <a:t>(x|</a:t>
            </a:r>
            <a:r>
              <a:rPr lang="el-GR" altLang="ja-JP" b="1" i="0" dirty="0">
                <a:solidFill>
                  <a:srgbClr val="FF0000"/>
                </a:solidFill>
                <a:effectLst/>
                <a:latin typeface="Source Sans Pro" panose="020B0503030403020204" pitchFamily="34" charset="0"/>
              </a:rPr>
              <a:t>θ</a:t>
            </a:r>
            <a:r>
              <a:rPr lang="en-US" altLang="ja-JP" b="1" i="0" baseline="-25000" dirty="0">
                <a:solidFill>
                  <a:srgbClr val="FF0000"/>
                </a:solidFill>
                <a:effectLst/>
                <a:latin typeface="Source Sans Pro" panose="020B0503030403020204" pitchFamily="34" charset="0"/>
              </a:rPr>
              <a:t>1</a:t>
            </a:r>
            <a:r>
              <a:rPr lang="en-US" altLang="ja-JP" dirty="0">
                <a:solidFill>
                  <a:srgbClr val="FF0000"/>
                </a:solidFill>
              </a:rPr>
              <a:t>)</a:t>
            </a:r>
            <a:r>
              <a:rPr lang="en-US" altLang="ja-JP" b="1" i="0" baseline="-25000" dirty="0">
                <a:solidFill>
                  <a:srgbClr val="FF0000"/>
                </a:solidFill>
                <a:effectLst/>
                <a:latin typeface="Source Sans Pro" panose="020B0503030403020204" pitchFamily="34" charset="0"/>
              </a:rPr>
              <a:t> </a:t>
            </a:r>
            <a:r>
              <a:rPr lang="en-US" altLang="ja-JP" b="1" dirty="0">
                <a:solidFill>
                  <a:srgbClr val="FF0000"/>
                </a:solidFill>
              </a:rPr>
              <a:t>: p</a:t>
            </a:r>
            <a:r>
              <a:rPr lang="en-US" altLang="ja-JP" b="1" dirty="0">
                <a:solidFill>
                  <a:srgbClr val="FF0000"/>
                </a:solidFill>
                <a:latin typeface="Source Sans Pro" panose="020B0503030403020204" pitchFamily="34" charset="0"/>
              </a:rPr>
              <a:t>(x|</a:t>
            </a:r>
            <a:r>
              <a:rPr lang="el-GR" altLang="ja-JP" b="1" i="0" dirty="0">
                <a:solidFill>
                  <a:srgbClr val="FF0000"/>
                </a:solidFill>
                <a:effectLst/>
                <a:latin typeface="Source Sans Pro" panose="020B0503030403020204" pitchFamily="34" charset="0"/>
              </a:rPr>
              <a:t>θ</a:t>
            </a:r>
            <a:r>
              <a:rPr lang="en-US" altLang="ja-JP" b="1" baseline="-25000" dirty="0">
                <a:solidFill>
                  <a:srgbClr val="FF0000"/>
                </a:solidFill>
                <a:latin typeface="Source Sans Pro" panose="020B0503030403020204" pitchFamily="34" charset="0"/>
              </a:rPr>
              <a:t>2</a:t>
            </a:r>
            <a:r>
              <a:rPr lang="en-US" altLang="ja-JP" dirty="0">
                <a:solidFill>
                  <a:srgbClr val="FF0000"/>
                </a:solidFill>
              </a:rPr>
              <a:t>)</a:t>
            </a:r>
            <a:r>
              <a:rPr lang="en-US" altLang="ja-JP" b="1" i="0" baseline="-25000" dirty="0">
                <a:solidFill>
                  <a:srgbClr val="FF0000"/>
                </a:solidFill>
                <a:effectLst/>
                <a:latin typeface="Source Sans Pro" panose="020B0503030403020204" pitchFamily="34" charset="0"/>
              </a:rPr>
              <a:t> </a:t>
            </a:r>
            <a:r>
              <a:rPr lang="en-US" altLang="ja-JP" b="1" dirty="0">
                <a:solidFill>
                  <a:srgbClr val="FF0000"/>
                </a:solidFill>
              </a:rPr>
              <a:t>]</a:t>
            </a:r>
            <a:endParaRPr lang="en-US" altLang="ja-JP" dirty="0"/>
          </a:p>
          <a:p>
            <a:pPr marL="0" indent="0">
              <a:buNone/>
            </a:pPr>
            <a:r>
              <a:rPr lang="en-US" altLang="ja-JP" dirty="0"/>
              <a:t>when</a:t>
            </a:r>
            <a:r>
              <a:rPr lang="en-US" altLang="ja-JP" b="1" dirty="0">
                <a:solidFill>
                  <a:srgbClr val="FF0000"/>
                </a:solidFill>
              </a:rPr>
              <a:t> F(</a:t>
            </a:r>
            <a:r>
              <a:rPr lang="el-GR" altLang="ja-JP" b="1" i="0" dirty="0">
                <a:solidFill>
                  <a:srgbClr val="FF0000"/>
                </a:solidFill>
                <a:effectLst/>
                <a:latin typeface="Source Sans Pro" panose="020B0503030403020204" pitchFamily="34" charset="0"/>
              </a:rPr>
              <a:t>θ</a:t>
            </a:r>
            <a:r>
              <a:rPr lang="en-US" altLang="ja-JP" b="1" dirty="0">
                <a:solidFill>
                  <a:srgbClr val="FF0000"/>
                </a:solidFill>
              </a:rPr>
              <a:t>)=log </a:t>
            </a:r>
            <a:r>
              <a:rPr lang="ja-JP" altLang="en-US" b="1" i="0" dirty="0">
                <a:solidFill>
                  <a:srgbClr val="FF0000"/>
                </a:solidFill>
                <a:effectLst/>
                <a:latin typeface="Source Sans Pro" panose="020B0503030403020204" pitchFamily="34" charset="0"/>
              </a:rPr>
              <a:t>∫ </a:t>
            </a:r>
            <a:r>
              <a:rPr lang="en-US" altLang="ja-JP" b="1" i="0" dirty="0">
                <a:solidFill>
                  <a:srgbClr val="FF0000"/>
                </a:solidFill>
                <a:effectLst/>
                <a:latin typeface="Source Sans Pro" panose="020B0503030403020204" pitchFamily="34" charset="0"/>
              </a:rPr>
              <a:t>exp(&lt;x,</a:t>
            </a:r>
            <a:r>
              <a:rPr lang="el-GR" altLang="ja-JP" b="1" i="0" dirty="0">
                <a:solidFill>
                  <a:srgbClr val="FF0000"/>
                </a:solidFill>
                <a:effectLst/>
                <a:latin typeface="Source Sans Pro" panose="020B0503030403020204" pitchFamily="34" charset="0"/>
              </a:rPr>
              <a:t> θ </a:t>
            </a:r>
            <a:r>
              <a:rPr lang="en-US" altLang="ja-JP" b="1" i="0" dirty="0">
                <a:solidFill>
                  <a:srgbClr val="FF0000"/>
                </a:solidFill>
                <a:effectLst/>
                <a:latin typeface="Source Sans Pro" panose="020B0503030403020204" pitchFamily="34" charset="0"/>
              </a:rPr>
              <a:t>&gt;) d</a:t>
            </a:r>
            <a:r>
              <a:rPr lang="el-GR" altLang="ja-JP" b="1" i="0" dirty="0">
                <a:solidFill>
                  <a:srgbClr val="FF0000"/>
                </a:solidFill>
                <a:effectLst/>
                <a:latin typeface="Source Sans Pro" panose="020B0503030403020204" pitchFamily="34" charset="0"/>
              </a:rPr>
              <a:t>μ</a:t>
            </a:r>
            <a:r>
              <a:rPr lang="en-US" altLang="ja-JP" b="1" i="0" dirty="0">
                <a:solidFill>
                  <a:srgbClr val="FF0000"/>
                </a:solidFill>
                <a:effectLst/>
                <a:latin typeface="Source Sans Pro" panose="020B0503030403020204" pitchFamily="34" charset="0"/>
              </a:rPr>
              <a:t>(x) </a:t>
            </a:r>
            <a:r>
              <a:rPr lang="en-US" altLang="ja-JP" i="0" dirty="0">
                <a:effectLst/>
                <a:latin typeface="Source Sans Pro" panose="020B0503030403020204" pitchFamily="34" charset="0"/>
              </a:rPr>
              <a:t>where</a:t>
            </a:r>
            <a:r>
              <a:rPr lang="en-US" altLang="ja-JP" b="1" i="0" dirty="0">
                <a:solidFill>
                  <a:srgbClr val="FF0000"/>
                </a:solidFill>
                <a:effectLst/>
                <a:latin typeface="Source Sans Pro" panose="020B0503030403020204" pitchFamily="34" charset="0"/>
              </a:rPr>
              <a:t> </a:t>
            </a:r>
            <a:r>
              <a:rPr lang="en-US" altLang="ja-JP" b="1" dirty="0">
                <a:solidFill>
                  <a:srgbClr val="FF0000"/>
                </a:solidFill>
              </a:rPr>
              <a:t>D</a:t>
            </a:r>
            <a:r>
              <a:rPr lang="en-US" altLang="ja-JP" b="1" baseline="-25000" dirty="0">
                <a:solidFill>
                  <a:srgbClr val="FF0000"/>
                </a:solidFill>
              </a:rPr>
              <a:t>KL</a:t>
            </a:r>
            <a:r>
              <a:rPr lang="en-US" altLang="ja-JP" dirty="0">
                <a:solidFill>
                  <a:srgbClr val="FF0000"/>
                </a:solidFill>
              </a:rPr>
              <a:t>*</a:t>
            </a:r>
            <a:r>
              <a:rPr lang="en-US" altLang="ja-JP" b="1" dirty="0">
                <a:solidFill>
                  <a:srgbClr val="FF0000"/>
                </a:solidFill>
              </a:rPr>
              <a:t>[p(x):q(x)]:= D</a:t>
            </a:r>
            <a:r>
              <a:rPr lang="en-US" altLang="ja-JP" b="1" baseline="-25000" dirty="0">
                <a:solidFill>
                  <a:srgbClr val="FF0000"/>
                </a:solidFill>
              </a:rPr>
              <a:t>KL</a:t>
            </a:r>
            <a:r>
              <a:rPr lang="en-US" altLang="ja-JP" b="1" dirty="0">
                <a:solidFill>
                  <a:srgbClr val="FF0000"/>
                </a:solidFill>
              </a:rPr>
              <a:t>[q(x):p(x)] </a:t>
            </a:r>
            <a:r>
              <a:rPr lang="en-US" altLang="ja-JP" dirty="0"/>
              <a:t>is the </a:t>
            </a:r>
            <a:r>
              <a:rPr lang="en-US" altLang="ja-JP" b="1" dirty="0">
                <a:solidFill>
                  <a:srgbClr val="FF0000"/>
                </a:solidFill>
              </a:rPr>
              <a:t>reverse </a:t>
            </a:r>
            <a:r>
              <a:rPr lang="en-US" altLang="ja-JP" b="1" dirty="0" err="1">
                <a:solidFill>
                  <a:srgbClr val="FF0000"/>
                </a:solidFill>
              </a:rPr>
              <a:t>Kullback-Leibler</a:t>
            </a:r>
            <a:r>
              <a:rPr lang="en-US" altLang="ja-JP" b="1" dirty="0">
                <a:solidFill>
                  <a:srgbClr val="FF0000"/>
                </a:solidFill>
              </a:rPr>
              <a:t> divergence</a:t>
            </a:r>
            <a:endParaRPr lang="en-US" altLang="ja-JP" b="1" dirty="0"/>
          </a:p>
          <a:p>
            <a:endParaRPr kumimoji="1" lang="ja-JP" altLang="en-US" dirty="0"/>
          </a:p>
        </p:txBody>
      </p:sp>
      <p:sp>
        <p:nvSpPr>
          <p:cNvPr id="4" name="Slide Number Placeholder 3"/>
          <p:cNvSpPr>
            <a:spLocks noGrp="1"/>
          </p:cNvSpPr>
          <p:nvPr>
            <p:ph type="sldNum" sz="quarter" idx="5"/>
          </p:nvPr>
        </p:nvSpPr>
        <p:spPr/>
        <p:txBody>
          <a:bodyPr/>
          <a:lstStyle/>
          <a:p>
            <a:fld id="{1474D204-4D42-4A31-949B-526B9FFFD34E}" type="slidenum">
              <a:rPr kumimoji="1" lang="ja-JP" altLang="en-US" smtClean="0"/>
              <a:t>9</a:t>
            </a:fld>
            <a:endParaRPr kumimoji="1" lang="ja-JP" altLang="en-US"/>
          </a:p>
        </p:txBody>
      </p:sp>
    </p:spTree>
    <p:extLst>
      <p:ext uri="{BB962C8B-B14F-4D97-AF65-F5344CB8AC3E}">
        <p14:creationId xmlns:p14="http://schemas.microsoft.com/office/powerpoint/2010/main" val="166384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4C71-B4B8-C8EA-C02B-B8B7A02620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8CFDF-5846-9FE3-9F92-4F9EB1C398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1EFBB-6A97-7DFF-06B5-A837ABD559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 Statistical divergence reconstruction from integral-based Bregman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(truncated exponential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(Hessian submanifolds)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(moduli space of dually flat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Slide Number Placeholder 3">
            <a:extLst>
              <a:ext uri="{FF2B5EF4-FFF2-40B4-BE49-F238E27FC236}">
                <a16:creationId xmlns:a16="http://schemas.microsoft.com/office/drawing/2014/main" id="{CDBE9063-E29C-66E5-3293-2D397961C910}"/>
              </a:ext>
            </a:extLst>
          </p:cNvPr>
          <p:cNvSpPr>
            <a:spLocks noGrp="1"/>
          </p:cNvSpPr>
          <p:nvPr>
            <p:ph type="sldNum" sz="quarter" idx="5"/>
          </p:nvPr>
        </p:nvSpPr>
        <p:spPr/>
        <p:txBody>
          <a:bodyPr/>
          <a:lstStyle/>
          <a:p>
            <a:fld id="{061BD5CE-3F97-4822-9013-BB9FF2912E0B}" type="slidenum">
              <a:rPr kumimoji="1" lang="ja-JP" altLang="en-US" smtClean="0"/>
              <a:t>12</a:t>
            </a:fld>
            <a:endParaRPr kumimoji="1" lang="ja-JP" altLang="en-US"/>
          </a:p>
        </p:txBody>
      </p:sp>
    </p:spTree>
    <p:extLst>
      <p:ext uri="{BB962C8B-B14F-4D97-AF65-F5344CB8AC3E}">
        <p14:creationId xmlns:p14="http://schemas.microsoft.com/office/powerpoint/2010/main" val="255173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i="0" dirty="0">
                <a:effectLst/>
                <a:latin typeface="Source Sans Pro" panose="020B0503030403020204" pitchFamily="34" charset="0"/>
              </a:rPr>
              <a:t>≥</a:t>
            </a:r>
            <a:r>
              <a:rPr lang="en-US" altLang="ja-JP" sz="1200" dirty="0">
                <a:highlight>
                  <a:srgbClr val="FFFF00"/>
                </a:highlight>
              </a:rPr>
              <a:t> B</a:t>
            </a:r>
            <a:r>
              <a:rPr lang="en-US" altLang="ja-JP" sz="1200" baseline="-25000" dirty="0">
                <a:highlight>
                  <a:srgbClr val="FFFF00"/>
                </a:highlight>
              </a:rPr>
              <a:t>F</a:t>
            </a:r>
            <a:r>
              <a:rPr lang="en-US" altLang="ja-JP" sz="1200" dirty="0">
                <a:highlight>
                  <a:srgbClr val="FFFF00"/>
                </a:highlight>
              </a:rPr>
              <a:t>(</a:t>
            </a:r>
            <a:r>
              <a:rPr lang="el-GR" altLang="ja-JP" sz="1200" i="0" dirty="0">
                <a:effectLst/>
                <a:highlight>
                  <a:srgbClr val="FFFF00"/>
                </a:highlight>
                <a:latin typeface="Source Sans Pro" panose="020B0503030403020204" pitchFamily="34" charset="0"/>
              </a:rPr>
              <a:t>θ</a:t>
            </a:r>
            <a:r>
              <a:rPr lang="en-US" altLang="ja-JP" sz="1200" dirty="0">
                <a:highlight>
                  <a:srgbClr val="FFFF00"/>
                </a:highlight>
              </a:rPr>
              <a:t>:</a:t>
            </a:r>
            <a:r>
              <a:rPr lang="el-GR" altLang="ja-JP" sz="1200" i="0" dirty="0">
                <a:effectLst/>
                <a:highlight>
                  <a:srgbClr val="FFFF00"/>
                </a:highlight>
                <a:latin typeface="Source Sans Pro" panose="020B0503030403020204" pitchFamily="34" charset="0"/>
              </a:rPr>
              <a:t> θ</a:t>
            </a:r>
            <a:r>
              <a:rPr lang="en-US" altLang="ja-JP" sz="1200" i="0" baseline="30000" dirty="0">
                <a:effectLst/>
                <a:highlight>
                  <a:srgbClr val="FFFF00"/>
                </a:highlight>
                <a:latin typeface="Source Sans Pro" panose="020B0503030403020204" pitchFamily="34" charset="0"/>
              </a:rPr>
              <a:t>’</a:t>
            </a:r>
            <a:r>
              <a:rPr lang="en-US" altLang="ja-JP" sz="1200" dirty="0">
                <a:highlight>
                  <a:srgbClr val="FFFF00"/>
                </a:highlight>
              </a:rPr>
              <a:t>)</a:t>
            </a:r>
            <a:endParaRPr lang="ja-JP" altLang="en-US" sz="1000" dirty="0"/>
          </a:p>
          <a:p>
            <a:endParaRPr kumimoji="1" lang="ja-JP" altLang="en-US" dirty="0"/>
          </a:p>
        </p:txBody>
      </p:sp>
      <p:sp>
        <p:nvSpPr>
          <p:cNvPr id="4" name="Slide Number Placeholder 3"/>
          <p:cNvSpPr>
            <a:spLocks noGrp="1"/>
          </p:cNvSpPr>
          <p:nvPr>
            <p:ph type="sldNum" sz="quarter" idx="5"/>
          </p:nvPr>
        </p:nvSpPr>
        <p:spPr/>
        <p:txBody>
          <a:bodyPr/>
          <a:lstStyle/>
          <a:p>
            <a:fld id="{1474D204-4D42-4A31-949B-526B9FFFD34E}" type="slidenum">
              <a:rPr kumimoji="1" lang="ja-JP" altLang="en-US" smtClean="0"/>
              <a:t>13</a:t>
            </a:fld>
            <a:endParaRPr kumimoji="1" lang="ja-JP" altLang="en-US"/>
          </a:p>
        </p:txBody>
      </p:sp>
    </p:spTree>
    <p:extLst>
      <p:ext uri="{BB962C8B-B14F-4D97-AF65-F5344CB8AC3E}">
        <p14:creationId xmlns:p14="http://schemas.microsoft.com/office/powerpoint/2010/main" val="3023003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0" i="0" dirty="0">
                <a:solidFill>
                  <a:srgbClr val="DF000F"/>
                </a:solidFill>
                <a:effectLst/>
                <a:latin typeface="Source Sans Pro" panose="020B0503030403020204" pitchFamily="34" charset="0"/>
              </a:rPr>
              <a:t>»</a:t>
            </a:r>
            <a:endParaRPr lang="en-US" altLang="ja-JP" b="0" i="0" dirty="0">
              <a:solidFill>
                <a:srgbClr val="222222"/>
              </a:solidFill>
              <a:effectLst/>
              <a:latin typeface="Arial" panose="020B0604020202020204" pitchFamily="34" charset="0"/>
            </a:endParaRPr>
          </a:p>
          <a:p>
            <a:endParaRPr lang="en-US" altLang="ja-JP" b="0" i="0" dirty="0">
              <a:solidFill>
                <a:srgbClr val="222222"/>
              </a:solidFill>
              <a:effectLst/>
              <a:latin typeface="Arial" panose="020B0604020202020204" pitchFamily="34" charset="0"/>
            </a:endParaRPr>
          </a:p>
          <a:p>
            <a:r>
              <a:rPr lang="en-US" altLang="ja-JP" b="0" i="0" dirty="0">
                <a:solidFill>
                  <a:srgbClr val="222222"/>
                </a:solidFill>
                <a:effectLst/>
                <a:latin typeface="Arial" panose="020B0604020202020204" pitchFamily="34" charset="0"/>
              </a:rPr>
              <a:t>Nielsen, Frank. "Statistical divergences between densities of truncated exponential families with nested supports: Duo Bregman and duo Jensen divergences." </a:t>
            </a:r>
            <a:r>
              <a:rPr lang="en-US" altLang="ja-JP" b="0" i="1" dirty="0">
                <a:solidFill>
                  <a:srgbClr val="222222"/>
                </a:solidFill>
                <a:effectLst/>
                <a:latin typeface="Arial" panose="020B0604020202020204" pitchFamily="34" charset="0"/>
              </a:rPr>
              <a:t>Entropy</a:t>
            </a:r>
            <a:r>
              <a:rPr lang="en-US" altLang="ja-JP" b="0" i="0" dirty="0">
                <a:solidFill>
                  <a:srgbClr val="222222"/>
                </a:solidFill>
                <a:effectLst/>
                <a:latin typeface="Arial" panose="020B0604020202020204" pitchFamily="34" charset="0"/>
              </a:rPr>
              <a:t> 24.3 (2022): 421.</a:t>
            </a:r>
            <a:endParaRPr kumimoji="1" lang="ja-JP" altLang="en-US" dirty="0"/>
          </a:p>
        </p:txBody>
      </p:sp>
      <p:sp>
        <p:nvSpPr>
          <p:cNvPr id="4" name="Slide Number Placeholder 3"/>
          <p:cNvSpPr>
            <a:spLocks noGrp="1"/>
          </p:cNvSpPr>
          <p:nvPr>
            <p:ph type="sldNum" sz="quarter" idx="5"/>
          </p:nvPr>
        </p:nvSpPr>
        <p:spPr/>
        <p:txBody>
          <a:bodyPr/>
          <a:lstStyle/>
          <a:p>
            <a:fld id="{1474D204-4D42-4A31-949B-526B9FFFD34E}" type="slidenum">
              <a:rPr kumimoji="1" lang="ja-JP" altLang="en-US" smtClean="0"/>
              <a:t>14</a:t>
            </a:fld>
            <a:endParaRPr kumimoji="1" lang="ja-JP" altLang="en-US"/>
          </a:p>
        </p:txBody>
      </p:sp>
    </p:spTree>
    <p:extLst>
      <p:ext uri="{BB962C8B-B14F-4D97-AF65-F5344CB8AC3E}">
        <p14:creationId xmlns:p14="http://schemas.microsoft.com/office/powerpoint/2010/main" val="210910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19B6-25F6-9CCC-23E8-1C39B94DACEE}"/>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ja-JP"/>
              <a:t>Click to edit Master title style</a:t>
            </a:r>
            <a:endParaRPr kumimoji="1" lang="ja-JP" altLang="en-US"/>
          </a:p>
        </p:txBody>
      </p:sp>
      <p:sp>
        <p:nvSpPr>
          <p:cNvPr id="3" name="Subtitle 2">
            <a:extLst>
              <a:ext uri="{FF2B5EF4-FFF2-40B4-BE49-F238E27FC236}">
                <a16:creationId xmlns:a16="http://schemas.microsoft.com/office/drawing/2014/main" id="{6FC66821-D2EF-97A4-AF5D-594ED26AA3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Click to edit Master subtitle style</a:t>
            </a:r>
            <a:endParaRPr kumimoji="1" lang="ja-JP" altLang="en-US"/>
          </a:p>
        </p:txBody>
      </p:sp>
      <p:sp>
        <p:nvSpPr>
          <p:cNvPr id="4" name="Date Placeholder 3">
            <a:extLst>
              <a:ext uri="{FF2B5EF4-FFF2-40B4-BE49-F238E27FC236}">
                <a16:creationId xmlns:a16="http://schemas.microsoft.com/office/drawing/2014/main" id="{96BE2BF4-DBF5-7FCC-E161-6BFE21ABE1CD}"/>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5" name="Footer Placeholder 4">
            <a:extLst>
              <a:ext uri="{FF2B5EF4-FFF2-40B4-BE49-F238E27FC236}">
                <a16:creationId xmlns:a16="http://schemas.microsoft.com/office/drawing/2014/main" id="{A5EE5E6D-6D44-4E46-405E-B2AC1178F6CE}"/>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21264BE3-D10C-5481-0789-3E2F503AD8F3}"/>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129685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5BC-CE70-E54C-160A-EA7425D7E94A}"/>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FA0A595E-3362-42DE-5A9A-CB2A5C1A8192}"/>
              </a:ext>
            </a:extLst>
          </p:cNvPr>
          <p:cNvSpPr>
            <a:spLocks noGrp="1"/>
          </p:cNvSpPr>
          <p:nvPr>
            <p:ph type="body" orient="vert" idx="1"/>
          </p:nvPr>
        </p:nvSpPr>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B1A247F4-DC88-49D9-E0EE-64F4114A4048}"/>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5" name="Footer Placeholder 4">
            <a:extLst>
              <a:ext uri="{FF2B5EF4-FFF2-40B4-BE49-F238E27FC236}">
                <a16:creationId xmlns:a16="http://schemas.microsoft.com/office/drawing/2014/main" id="{77AC0C2C-0909-BBED-ED9D-03F8FFC20661}"/>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1F647B57-D7D8-4514-AEBE-5D532521F00B}"/>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2206065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CBB9C-AFF6-7CA9-9AE2-DE75A918FD3B}"/>
              </a:ext>
            </a:extLst>
          </p:cNvPr>
          <p:cNvSpPr>
            <a:spLocks noGrp="1"/>
          </p:cNvSpPr>
          <p:nvPr>
            <p:ph type="title" orient="vert"/>
          </p:nvPr>
        </p:nvSpPr>
        <p:spPr>
          <a:xfrm>
            <a:off x="8724900" y="365125"/>
            <a:ext cx="2628900" cy="5811838"/>
          </a:xfrm>
        </p:spPr>
        <p:txBody>
          <a:bodyPr vert="eaVert"/>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0EA8B43B-20AE-B3DB-FEA7-AE8DD3428369}"/>
              </a:ext>
            </a:extLst>
          </p:cNvPr>
          <p:cNvSpPr>
            <a:spLocks noGrp="1"/>
          </p:cNvSpPr>
          <p:nvPr>
            <p:ph type="body" orient="vert" idx="1"/>
          </p:nvPr>
        </p:nvSpPr>
        <p:spPr>
          <a:xfrm>
            <a:off x="838200" y="365125"/>
            <a:ext cx="7734300" cy="5811838"/>
          </a:xfrm>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DD3F00E9-44CC-CE07-E52E-EDDFB9143711}"/>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5" name="Footer Placeholder 4">
            <a:extLst>
              <a:ext uri="{FF2B5EF4-FFF2-40B4-BE49-F238E27FC236}">
                <a16:creationId xmlns:a16="http://schemas.microsoft.com/office/drawing/2014/main" id="{B7B2CFAE-4737-3D41-8B9E-D847626AEE17}"/>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3BCFFE92-74C3-BA42-5535-E07AA6930F0E}"/>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242122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911E-4B36-35FF-4115-F728E4C51641}"/>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D0154490-3934-657F-64BF-60FD4683680B}"/>
              </a:ext>
            </a:extLst>
          </p:cNvPr>
          <p:cNvSpPr>
            <a:spLocks noGrp="1"/>
          </p:cNvSpPr>
          <p:nvPr>
            <p:ph idx="1"/>
          </p:nvPr>
        </p:nvSpPr>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77BFBCF9-AE22-855B-8C45-47AACAEF551F}"/>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5" name="Footer Placeholder 4">
            <a:extLst>
              <a:ext uri="{FF2B5EF4-FFF2-40B4-BE49-F238E27FC236}">
                <a16:creationId xmlns:a16="http://schemas.microsoft.com/office/drawing/2014/main" id="{8A2C4D9B-8EFF-036F-CE42-DF7A1E216E6E}"/>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D50D9361-042F-1E85-0D56-E26BBE93C295}"/>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2742444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7F0D-8DFF-7CDB-5FCB-FF7A07862ECA}"/>
              </a:ext>
            </a:extLst>
          </p:cNvPr>
          <p:cNvSpPr>
            <a:spLocks noGrp="1"/>
          </p:cNvSpPr>
          <p:nvPr>
            <p:ph type="title"/>
          </p:nvPr>
        </p:nvSpPr>
        <p:spPr>
          <a:xfrm>
            <a:off x="831850" y="1709738"/>
            <a:ext cx="10515600" cy="2852737"/>
          </a:xfrm>
        </p:spPr>
        <p:txBody>
          <a:bodyPr anchor="b"/>
          <a:lstStyle>
            <a:lvl1pPr>
              <a:defRPr sz="6000"/>
            </a:lvl1p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DD9B5B49-0723-B45D-E386-46A1065C2F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en-US" altLang="ja-JP"/>
              <a:t>Click to edit Master text styles</a:t>
            </a:r>
          </a:p>
        </p:txBody>
      </p:sp>
      <p:sp>
        <p:nvSpPr>
          <p:cNvPr id="4" name="Date Placeholder 3">
            <a:extLst>
              <a:ext uri="{FF2B5EF4-FFF2-40B4-BE49-F238E27FC236}">
                <a16:creationId xmlns:a16="http://schemas.microsoft.com/office/drawing/2014/main" id="{E4BBAE54-1590-73B3-0666-9E8ADFF853CE}"/>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5" name="Footer Placeholder 4">
            <a:extLst>
              <a:ext uri="{FF2B5EF4-FFF2-40B4-BE49-F238E27FC236}">
                <a16:creationId xmlns:a16="http://schemas.microsoft.com/office/drawing/2014/main" id="{D8321035-BA0A-BC37-2E56-D95807A29E77}"/>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8578DDD0-65DE-6B1F-B0E2-9E8792A76DD6}"/>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764604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1A72-6CDB-F9CB-E015-BDB116584029}"/>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504EA888-D96E-A6BC-8A97-E6D02F956CE7}"/>
              </a:ext>
            </a:extLst>
          </p:cNvPr>
          <p:cNvSpPr>
            <a:spLocks noGrp="1"/>
          </p:cNvSpPr>
          <p:nvPr>
            <p:ph sz="half" idx="1"/>
          </p:nvPr>
        </p:nvSpPr>
        <p:spPr>
          <a:xfrm>
            <a:off x="838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a:extLst>
              <a:ext uri="{FF2B5EF4-FFF2-40B4-BE49-F238E27FC236}">
                <a16:creationId xmlns:a16="http://schemas.microsoft.com/office/drawing/2014/main" id="{43BEA275-59A8-6D65-ED28-7C53935D0840}"/>
              </a:ext>
            </a:extLst>
          </p:cNvPr>
          <p:cNvSpPr>
            <a:spLocks noGrp="1"/>
          </p:cNvSpPr>
          <p:nvPr>
            <p:ph sz="half" idx="2"/>
          </p:nvPr>
        </p:nvSpPr>
        <p:spPr>
          <a:xfrm>
            <a:off x="6172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a:extLst>
              <a:ext uri="{FF2B5EF4-FFF2-40B4-BE49-F238E27FC236}">
                <a16:creationId xmlns:a16="http://schemas.microsoft.com/office/drawing/2014/main" id="{911AD8BF-8363-AA2E-983E-26036222318E}"/>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6" name="Footer Placeholder 5">
            <a:extLst>
              <a:ext uri="{FF2B5EF4-FFF2-40B4-BE49-F238E27FC236}">
                <a16:creationId xmlns:a16="http://schemas.microsoft.com/office/drawing/2014/main" id="{29D6A160-E40E-1263-4C2E-707ABAF9E9DD}"/>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53355D85-048F-2D6D-2745-2CCEBF970CB6}"/>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981918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CB10-0846-5F98-5FCE-56A4123D0F6C}"/>
              </a:ext>
            </a:extLst>
          </p:cNvPr>
          <p:cNvSpPr>
            <a:spLocks noGrp="1"/>
          </p:cNvSpPr>
          <p:nvPr>
            <p:ph type="title"/>
          </p:nvPr>
        </p:nvSpPr>
        <p:spPr>
          <a:xfrm>
            <a:off x="839788" y="365125"/>
            <a:ext cx="10515600" cy="1325563"/>
          </a:xfrm>
        </p:spPr>
        <p:txBody>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2E1CBC5A-52E6-DCFE-EFEB-7A70FFAD84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4" name="Content Placeholder 3">
            <a:extLst>
              <a:ext uri="{FF2B5EF4-FFF2-40B4-BE49-F238E27FC236}">
                <a16:creationId xmlns:a16="http://schemas.microsoft.com/office/drawing/2014/main" id="{B8C095CC-E03C-B702-532E-72E0076BA7F4}"/>
              </a:ext>
            </a:extLst>
          </p:cNvPr>
          <p:cNvSpPr>
            <a:spLocks noGrp="1"/>
          </p:cNvSpPr>
          <p:nvPr>
            <p:ph sz="half" idx="2"/>
          </p:nvPr>
        </p:nvSpPr>
        <p:spPr>
          <a:xfrm>
            <a:off x="839788" y="2505075"/>
            <a:ext cx="5157787"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a:extLst>
              <a:ext uri="{FF2B5EF4-FFF2-40B4-BE49-F238E27FC236}">
                <a16:creationId xmlns:a16="http://schemas.microsoft.com/office/drawing/2014/main" id="{F483ECD4-AB22-4576-583F-DB0D40C8C0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6" name="Content Placeholder 5">
            <a:extLst>
              <a:ext uri="{FF2B5EF4-FFF2-40B4-BE49-F238E27FC236}">
                <a16:creationId xmlns:a16="http://schemas.microsoft.com/office/drawing/2014/main" id="{C698FAAE-E66A-CEB4-E2EE-D6F93E9E27B7}"/>
              </a:ext>
            </a:extLst>
          </p:cNvPr>
          <p:cNvSpPr>
            <a:spLocks noGrp="1"/>
          </p:cNvSpPr>
          <p:nvPr>
            <p:ph sz="quarter" idx="4"/>
          </p:nvPr>
        </p:nvSpPr>
        <p:spPr>
          <a:xfrm>
            <a:off x="6172200" y="2505075"/>
            <a:ext cx="5183188"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a:extLst>
              <a:ext uri="{FF2B5EF4-FFF2-40B4-BE49-F238E27FC236}">
                <a16:creationId xmlns:a16="http://schemas.microsoft.com/office/drawing/2014/main" id="{10BD6D21-A737-2152-DB2C-ECF95AAFC61F}"/>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8" name="Footer Placeholder 7">
            <a:extLst>
              <a:ext uri="{FF2B5EF4-FFF2-40B4-BE49-F238E27FC236}">
                <a16:creationId xmlns:a16="http://schemas.microsoft.com/office/drawing/2014/main" id="{E144C61E-5790-3DEC-5232-90B50EBCC28E}"/>
              </a:ext>
            </a:extLst>
          </p:cNvPr>
          <p:cNvSpPr>
            <a:spLocks noGrp="1"/>
          </p:cNvSpPr>
          <p:nvPr>
            <p:ph type="ftr" sz="quarter" idx="11"/>
          </p:nvPr>
        </p:nvSpPr>
        <p:spPr/>
        <p:txBody>
          <a:bodyPr/>
          <a:lstStyle/>
          <a:p>
            <a:endParaRPr kumimoji="1" lang="ja-JP" altLang="en-US"/>
          </a:p>
        </p:txBody>
      </p:sp>
      <p:sp>
        <p:nvSpPr>
          <p:cNvPr id="9" name="Slide Number Placeholder 8">
            <a:extLst>
              <a:ext uri="{FF2B5EF4-FFF2-40B4-BE49-F238E27FC236}">
                <a16:creationId xmlns:a16="http://schemas.microsoft.com/office/drawing/2014/main" id="{92BC0558-4721-8B4F-7CBB-C8CAE89ADCA8}"/>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1454345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A909-B995-BBF7-30F7-BFF232955CB3}"/>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Date Placeholder 2">
            <a:extLst>
              <a:ext uri="{FF2B5EF4-FFF2-40B4-BE49-F238E27FC236}">
                <a16:creationId xmlns:a16="http://schemas.microsoft.com/office/drawing/2014/main" id="{8DB311EF-2D0D-191E-E845-4704FD37C72B}"/>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4" name="Footer Placeholder 3">
            <a:extLst>
              <a:ext uri="{FF2B5EF4-FFF2-40B4-BE49-F238E27FC236}">
                <a16:creationId xmlns:a16="http://schemas.microsoft.com/office/drawing/2014/main" id="{34C4308F-4F60-A2C9-629B-46BBA58CC064}"/>
              </a:ext>
            </a:extLst>
          </p:cNvPr>
          <p:cNvSpPr>
            <a:spLocks noGrp="1"/>
          </p:cNvSpPr>
          <p:nvPr>
            <p:ph type="ftr" sz="quarter" idx="11"/>
          </p:nvPr>
        </p:nvSpPr>
        <p:spPr/>
        <p:txBody>
          <a:bodyPr/>
          <a:lstStyle/>
          <a:p>
            <a:endParaRPr kumimoji="1" lang="ja-JP" altLang="en-US"/>
          </a:p>
        </p:txBody>
      </p:sp>
      <p:sp>
        <p:nvSpPr>
          <p:cNvPr id="5" name="Slide Number Placeholder 4">
            <a:extLst>
              <a:ext uri="{FF2B5EF4-FFF2-40B4-BE49-F238E27FC236}">
                <a16:creationId xmlns:a16="http://schemas.microsoft.com/office/drawing/2014/main" id="{A4FDE58D-E3C7-B36C-73B8-91EB3808C68C}"/>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2972698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72560B-6EE1-B31D-20FA-93E3FCCBFC03}"/>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3" name="Footer Placeholder 2">
            <a:extLst>
              <a:ext uri="{FF2B5EF4-FFF2-40B4-BE49-F238E27FC236}">
                <a16:creationId xmlns:a16="http://schemas.microsoft.com/office/drawing/2014/main" id="{40021BA1-D086-D111-D745-33D6E00B07E0}"/>
              </a:ext>
            </a:extLst>
          </p:cNvPr>
          <p:cNvSpPr>
            <a:spLocks noGrp="1"/>
          </p:cNvSpPr>
          <p:nvPr>
            <p:ph type="ftr" sz="quarter" idx="11"/>
          </p:nvPr>
        </p:nvSpPr>
        <p:spPr/>
        <p:txBody>
          <a:bodyPr/>
          <a:lstStyle/>
          <a:p>
            <a:endParaRPr kumimoji="1" lang="ja-JP" altLang="en-US"/>
          </a:p>
        </p:txBody>
      </p:sp>
      <p:sp>
        <p:nvSpPr>
          <p:cNvPr id="4" name="Slide Number Placeholder 3">
            <a:extLst>
              <a:ext uri="{FF2B5EF4-FFF2-40B4-BE49-F238E27FC236}">
                <a16:creationId xmlns:a16="http://schemas.microsoft.com/office/drawing/2014/main" id="{A53430F6-3CBA-BD40-F52D-DBBACD445169}"/>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1832937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9401B-2662-B970-43C2-73782F2A0D99}"/>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DC091A6B-2C91-7A0F-2FC6-CB6C5BA4F1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a:extLst>
              <a:ext uri="{FF2B5EF4-FFF2-40B4-BE49-F238E27FC236}">
                <a16:creationId xmlns:a16="http://schemas.microsoft.com/office/drawing/2014/main" id="{673A67FB-3EA9-0707-668F-75FCF1FC1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58A51C33-0107-7665-6B0E-FBB72F2324F2}"/>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6" name="Footer Placeholder 5">
            <a:extLst>
              <a:ext uri="{FF2B5EF4-FFF2-40B4-BE49-F238E27FC236}">
                <a16:creationId xmlns:a16="http://schemas.microsoft.com/office/drawing/2014/main" id="{565DB4A7-BA7E-F2AD-4D6E-1EE04F4ECAF2}"/>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48821082-974E-0F0D-0A38-EAA9802CA5C5}"/>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80884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5E515-1009-4AB5-A07B-DD847AD4F5D8}"/>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Picture Placeholder 2">
            <a:extLst>
              <a:ext uri="{FF2B5EF4-FFF2-40B4-BE49-F238E27FC236}">
                <a16:creationId xmlns:a16="http://schemas.microsoft.com/office/drawing/2014/main" id="{B5961E0F-207A-B466-83B9-1627B1A99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a:extLst>
              <a:ext uri="{FF2B5EF4-FFF2-40B4-BE49-F238E27FC236}">
                <a16:creationId xmlns:a16="http://schemas.microsoft.com/office/drawing/2014/main" id="{346B8883-E4A5-D421-7E8C-D12AF0D55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A47E8712-AA1D-C72A-1EE5-EE64F5B18090}"/>
              </a:ext>
            </a:extLst>
          </p:cNvPr>
          <p:cNvSpPr>
            <a:spLocks noGrp="1"/>
          </p:cNvSpPr>
          <p:nvPr>
            <p:ph type="dt" sz="half" idx="10"/>
          </p:nvPr>
        </p:nvSpPr>
        <p:spPr/>
        <p:txBody>
          <a:bodyPr/>
          <a:lstStyle/>
          <a:p>
            <a:fld id="{0D7DA4F1-5ECC-4956-AEDD-DDED73DF3B3F}" type="datetimeFigureOut">
              <a:rPr kumimoji="1" lang="ja-JP" altLang="en-US" smtClean="0"/>
              <a:t>2025/9/30</a:t>
            </a:fld>
            <a:endParaRPr kumimoji="1" lang="ja-JP" altLang="en-US"/>
          </a:p>
        </p:txBody>
      </p:sp>
      <p:sp>
        <p:nvSpPr>
          <p:cNvPr id="6" name="Footer Placeholder 5">
            <a:extLst>
              <a:ext uri="{FF2B5EF4-FFF2-40B4-BE49-F238E27FC236}">
                <a16:creationId xmlns:a16="http://schemas.microsoft.com/office/drawing/2014/main" id="{AD02C212-6262-B852-109D-8879622E4858}"/>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BECE1C04-3CA5-768A-8D5C-9DF293288793}"/>
              </a:ext>
            </a:extLst>
          </p:cNvPr>
          <p:cNvSpPr>
            <a:spLocks noGrp="1"/>
          </p:cNvSpPr>
          <p:nvPr>
            <p:ph type="sldNum" sz="quarter" idx="12"/>
          </p:nvPr>
        </p:nvSpPr>
        <p:spPr/>
        <p:txBody>
          <a:body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379380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A01A4-21D0-56AD-7A92-3F79DCCC3C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2DE6BE1E-F9A0-5621-28B0-80CC467290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E229B835-73EF-212A-A424-087B96BD7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7DA4F1-5ECC-4956-AEDD-DDED73DF3B3F}" type="datetimeFigureOut">
              <a:rPr kumimoji="1" lang="ja-JP" altLang="en-US" smtClean="0"/>
              <a:t>2025/9/30</a:t>
            </a:fld>
            <a:endParaRPr kumimoji="1" lang="ja-JP" altLang="en-US"/>
          </a:p>
        </p:txBody>
      </p:sp>
      <p:sp>
        <p:nvSpPr>
          <p:cNvPr id="5" name="Footer Placeholder 4">
            <a:extLst>
              <a:ext uri="{FF2B5EF4-FFF2-40B4-BE49-F238E27FC236}">
                <a16:creationId xmlns:a16="http://schemas.microsoft.com/office/drawing/2014/main" id="{D2680CC8-6956-CEA9-89BC-05BD1C7BBD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a:extLst>
              <a:ext uri="{FF2B5EF4-FFF2-40B4-BE49-F238E27FC236}">
                <a16:creationId xmlns:a16="http://schemas.microsoft.com/office/drawing/2014/main" id="{D674034B-1396-9E0C-F742-1091AE4D4E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77CB3D-7950-4426-A6EB-06D31A541275}" type="slidenum">
              <a:rPr kumimoji="1" lang="ja-JP" altLang="en-US" smtClean="0"/>
              <a:t>‹#›</a:t>
            </a:fld>
            <a:endParaRPr kumimoji="1" lang="ja-JP" altLang="en-US"/>
          </a:p>
        </p:txBody>
      </p:sp>
    </p:spTree>
    <p:extLst>
      <p:ext uri="{BB962C8B-B14F-4D97-AF65-F5344CB8AC3E}">
        <p14:creationId xmlns:p14="http://schemas.microsoft.com/office/powerpoint/2010/main" val="2634872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04.jpeg"/></Relationships>
</file>

<file path=ppt/slides/_rels/slide45.xml.rels><?xml version="1.0" encoding="UTF-8" standalone="yes"?>
<Relationships xmlns="http://schemas.openxmlformats.org/package/2006/relationships"><Relationship Id="rId8" Type="http://schemas.openxmlformats.org/officeDocument/2006/relationships/hyperlink" Target="https://dblp.org/db/journals/dcg/dcg44.html#BoissonnatNN10" TargetMode="External"/><Relationship Id="rId3" Type="http://schemas.openxmlformats.org/officeDocument/2006/relationships/hyperlink" Target="https://dblp.org/db/journals/entropy/entropy26.html#Nielsen24" TargetMode="External"/><Relationship Id="rId7" Type="http://schemas.openxmlformats.org/officeDocument/2006/relationships/hyperlink" Target="https://dblp.org/db/journals/spl/spl24.html#NielsenN17a"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dblp.org/db/journals/corr/corr2507.html#abs-2507-20577" TargetMode="External"/><Relationship Id="rId5" Type="http://schemas.openxmlformats.org/officeDocument/2006/relationships/hyperlink" Target="https://dblp.org/db/journals/corr/corr2504.html#abs-2504-05654" TargetMode="External"/><Relationship Id="rId4" Type="http://schemas.openxmlformats.org/officeDocument/2006/relationships/hyperlink" Target="https://dblp.org/db/journals/entropy/entropy24.html#Nielsen22"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C59F-D71E-F3FF-6D7E-CFA7D1707860}"/>
              </a:ext>
            </a:extLst>
          </p:cNvPr>
          <p:cNvSpPr>
            <a:spLocks noGrp="1"/>
          </p:cNvSpPr>
          <p:nvPr>
            <p:ph type="ctrTitle"/>
          </p:nvPr>
        </p:nvSpPr>
        <p:spPr>
          <a:xfrm>
            <a:off x="347815" y="226872"/>
            <a:ext cx="12082793" cy="2387600"/>
          </a:xfrm>
        </p:spPr>
        <p:txBody>
          <a:bodyPr>
            <a:normAutofit fontScale="90000"/>
          </a:bodyPr>
          <a:lstStyle/>
          <a:p>
            <a:r>
              <a:rPr kumimoji="1" lang="en-US" altLang="ja-JP" b="1" dirty="0">
                <a:solidFill>
                  <a:schemeClr val="accent4"/>
                </a:solidFill>
                <a:latin typeface="Calibri" panose="020F0502020204030204" pitchFamily="34" charset="0"/>
                <a:cs typeface="Calibri" panose="020F0502020204030204" pitchFamily="34" charset="0"/>
              </a:rPr>
              <a:t>Some generalizations and perspectives </a:t>
            </a:r>
            <a:br>
              <a:rPr kumimoji="1" lang="en-US" altLang="ja-JP" b="1" dirty="0">
                <a:solidFill>
                  <a:schemeClr val="accent4"/>
                </a:solidFill>
                <a:latin typeface="Calibri" panose="020F0502020204030204" pitchFamily="34" charset="0"/>
                <a:cs typeface="Calibri" panose="020F0502020204030204" pitchFamily="34" charset="0"/>
              </a:rPr>
            </a:br>
            <a:r>
              <a:rPr kumimoji="1" lang="en-US" altLang="ja-JP" b="1" dirty="0">
                <a:solidFill>
                  <a:schemeClr val="accent4"/>
                </a:solidFill>
                <a:latin typeface="Calibri" panose="020F0502020204030204" pitchFamily="34" charset="0"/>
                <a:cs typeface="Calibri" panose="020F0502020204030204" pitchFamily="34" charset="0"/>
              </a:rPr>
              <a:t>on Bregman divergences</a:t>
            </a:r>
            <a:endParaRPr kumimoji="1" lang="ja-JP" altLang="en-US" sz="4400" b="1" dirty="0">
              <a:solidFill>
                <a:schemeClr val="accent4"/>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4ED9CEC-D61B-F1F4-B616-36B7A494D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0388" y="5839182"/>
            <a:ext cx="3597648" cy="922930"/>
          </a:xfrm>
          <a:prstGeom prst="rect">
            <a:avLst/>
          </a:prstGeom>
        </p:spPr>
      </p:pic>
      <p:sp>
        <p:nvSpPr>
          <p:cNvPr id="10" name="Subtitle 2">
            <a:extLst>
              <a:ext uri="{FF2B5EF4-FFF2-40B4-BE49-F238E27FC236}">
                <a16:creationId xmlns:a16="http://schemas.microsoft.com/office/drawing/2014/main" id="{863E1167-76EB-5105-E682-791BEDF5D61C}"/>
              </a:ext>
            </a:extLst>
          </p:cNvPr>
          <p:cNvSpPr txBox="1">
            <a:spLocks/>
          </p:cNvSpPr>
          <p:nvPr/>
        </p:nvSpPr>
        <p:spPr>
          <a:xfrm>
            <a:off x="1654110" y="326844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600" dirty="0">
                <a:latin typeface="+mj-lt"/>
                <a:ea typeface="ADLaM Display" panose="02010000000000000000" pitchFamily="2" charset="0"/>
                <a:cs typeface="ADLaM Display" panose="02010000000000000000" pitchFamily="2" charset="0"/>
              </a:rPr>
              <a:t>Frank Nielsen</a:t>
            </a:r>
            <a:endParaRPr lang="en-US" sz="3200" dirty="0">
              <a:latin typeface="+mj-lt"/>
              <a:ea typeface="ADLaM Display" panose="02010000000000000000" pitchFamily="2" charset="0"/>
              <a:cs typeface="ADLaM Display" panose="02010000000000000000" pitchFamily="2" charset="0"/>
            </a:endParaRPr>
          </a:p>
          <a:p>
            <a:r>
              <a:rPr lang="en-US" sz="2800" dirty="0">
                <a:latin typeface="+mj-lt"/>
                <a:ea typeface="ADLaM Display" panose="02010000000000000000" pitchFamily="2" charset="0"/>
                <a:cs typeface="ADLaM Display" panose="02010000000000000000" pitchFamily="2" charset="0"/>
              </a:rPr>
              <a:t>Sony Computer Science Laboratories, Inc.</a:t>
            </a:r>
          </a:p>
        </p:txBody>
      </p:sp>
      <p:sp>
        <p:nvSpPr>
          <p:cNvPr id="11" name="TextBox 10">
            <a:extLst>
              <a:ext uri="{FF2B5EF4-FFF2-40B4-BE49-F238E27FC236}">
                <a16:creationId xmlns:a16="http://schemas.microsoft.com/office/drawing/2014/main" id="{A9AA75E5-C276-A85B-FE72-B6A50415FC19}"/>
              </a:ext>
            </a:extLst>
          </p:cNvPr>
          <p:cNvSpPr txBox="1"/>
          <p:nvPr/>
        </p:nvSpPr>
        <p:spPr>
          <a:xfrm>
            <a:off x="4335211" y="5027751"/>
            <a:ext cx="3781805" cy="707886"/>
          </a:xfrm>
          <a:prstGeom prst="rect">
            <a:avLst/>
          </a:prstGeom>
          <a:noFill/>
        </p:spPr>
        <p:txBody>
          <a:bodyPr wrap="none" rtlCol="0">
            <a:spAutoFit/>
          </a:bodyPr>
          <a:lstStyle/>
          <a:p>
            <a:pPr algn="ctr"/>
            <a:r>
              <a:rPr kumimoji="1" lang="en-US" altLang="ja-JP" sz="2000" dirty="0"/>
              <a:t>MML 2025 @ TUHH, Hamburg</a:t>
            </a:r>
          </a:p>
          <a:p>
            <a:pPr algn="ctr"/>
            <a:r>
              <a:rPr kumimoji="1" lang="en-US" altLang="ja-JP" sz="2000" dirty="0"/>
              <a:t>September </a:t>
            </a:r>
            <a:r>
              <a:rPr lang="en-US" altLang="ja-JP" sz="2000" dirty="0"/>
              <a:t>24th</a:t>
            </a:r>
            <a:r>
              <a:rPr kumimoji="1" lang="en-US" altLang="ja-JP" sz="2000" dirty="0"/>
              <a:t>, 2025</a:t>
            </a:r>
            <a:endParaRPr kumimoji="1" lang="ja-JP" altLang="en-US" sz="2000" dirty="0"/>
          </a:p>
        </p:txBody>
      </p:sp>
      <p:pic>
        <p:nvPicPr>
          <p:cNvPr id="1026" name="Picture 2">
            <a:extLst>
              <a:ext uri="{FF2B5EF4-FFF2-40B4-BE49-F238E27FC236}">
                <a16:creationId xmlns:a16="http://schemas.microsoft.com/office/drawing/2014/main" id="{4BAE11B2-16B6-6839-D353-E6B60E987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3642" y="4455974"/>
            <a:ext cx="2909771" cy="21751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ond with trees and buildings in the background&#10;&#10;AI-generated content may be incorrect.">
            <a:extLst>
              <a:ext uri="{FF2B5EF4-FFF2-40B4-BE49-F238E27FC236}">
                <a16:creationId xmlns:a16="http://schemas.microsoft.com/office/drawing/2014/main" id="{8215E492-6F49-B36D-94B6-7A83BB4943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49" y="4690093"/>
            <a:ext cx="2577810" cy="1933794"/>
          </a:xfrm>
          <a:prstGeom prst="rect">
            <a:avLst/>
          </a:prstGeom>
        </p:spPr>
      </p:pic>
    </p:spTree>
    <p:extLst>
      <p:ext uri="{BB962C8B-B14F-4D97-AF65-F5344CB8AC3E}">
        <p14:creationId xmlns:p14="http://schemas.microsoft.com/office/powerpoint/2010/main" val="210482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FC1A-F9A8-3137-8628-C13FD898342D}"/>
              </a:ext>
            </a:extLst>
          </p:cNvPr>
          <p:cNvSpPr>
            <a:spLocks noGrp="1"/>
          </p:cNvSpPr>
          <p:nvPr>
            <p:ph type="title"/>
          </p:nvPr>
        </p:nvSpPr>
        <p:spPr>
          <a:xfrm>
            <a:off x="392151" y="-37693"/>
            <a:ext cx="11506200" cy="1325563"/>
          </a:xfrm>
        </p:spPr>
        <p:txBody>
          <a:bodyPr/>
          <a:lstStyle/>
          <a:p>
            <a:r>
              <a:rPr kumimoji="1" lang="en-US" altLang="ja-JP" dirty="0">
                <a:solidFill>
                  <a:schemeClr val="accent4"/>
                </a:solidFill>
              </a:rPr>
              <a:t>Example: KLD between Gaussians from BD</a:t>
            </a:r>
            <a:endParaRPr kumimoji="1" lang="ja-JP" altLang="en-US" dirty="0">
              <a:solidFill>
                <a:schemeClr val="accent4"/>
              </a:solidFill>
            </a:endParaRPr>
          </a:p>
        </p:txBody>
      </p:sp>
      <p:pic>
        <p:nvPicPr>
          <p:cNvPr id="5" name="Picture 4">
            <a:extLst>
              <a:ext uri="{FF2B5EF4-FFF2-40B4-BE49-F238E27FC236}">
                <a16:creationId xmlns:a16="http://schemas.microsoft.com/office/drawing/2014/main" id="{B5CD4A77-F799-8A77-04D2-6CF8740CE9EF}"/>
              </a:ext>
            </a:extLst>
          </p:cNvPr>
          <p:cNvPicPr>
            <a:picLocks noChangeAspect="1"/>
          </p:cNvPicPr>
          <p:nvPr/>
        </p:nvPicPr>
        <p:blipFill>
          <a:blip r:embed="rId2"/>
          <a:stretch>
            <a:fillRect/>
          </a:stretch>
        </p:blipFill>
        <p:spPr>
          <a:xfrm>
            <a:off x="1297723" y="1813351"/>
            <a:ext cx="7621280" cy="932730"/>
          </a:xfrm>
          <a:prstGeom prst="rect">
            <a:avLst/>
          </a:prstGeom>
        </p:spPr>
      </p:pic>
      <p:pic>
        <p:nvPicPr>
          <p:cNvPr id="7" name="Picture 6">
            <a:extLst>
              <a:ext uri="{FF2B5EF4-FFF2-40B4-BE49-F238E27FC236}">
                <a16:creationId xmlns:a16="http://schemas.microsoft.com/office/drawing/2014/main" id="{698A8D18-F4EB-59D1-2FED-79F9658CC8AF}"/>
              </a:ext>
            </a:extLst>
          </p:cNvPr>
          <p:cNvPicPr>
            <a:picLocks noChangeAspect="1"/>
          </p:cNvPicPr>
          <p:nvPr/>
        </p:nvPicPr>
        <p:blipFill>
          <a:blip r:embed="rId3"/>
          <a:stretch>
            <a:fillRect/>
          </a:stretch>
        </p:blipFill>
        <p:spPr>
          <a:xfrm>
            <a:off x="1297723" y="3091444"/>
            <a:ext cx="6218199" cy="581960"/>
          </a:xfrm>
          <a:prstGeom prst="rect">
            <a:avLst/>
          </a:prstGeom>
        </p:spPr>
      </p:pic>
      <p:pic>
        <p:nvPicPr>
          <p:cNvPr id="9" name="Picture 8">
            <a:extLst>
              <a:ext uri="{FF2B5EF4-FFF2-40B4-BE49-F238E27FC236}">
                <a16:creationId xmlns:a16="http://schemas.microsoft.com/office/drawing/2014/main" id="{DB91BE3D-63F0-EB70-6FF0-8345B9843265}"/>
              </a:ext>
            </a:extLst>
          </p:cNvPr>
          <p:cNvPicPr>
            <a:picLocks noChangeAspect="1"/>
          </p:cNvPicPr>
          <p:nvPr/>
        </p:nvPicPr>
        <p:blipFill>
          <a:blip r:embed="rId4"/>
          <a:stretch>
            <a:fillRect/>
          </a:stretch>
        </p:blipFill>
        <p:spPr>
          <a:xfrm>
            <a:off x="392151" y="3748273"/>
            <a:ext cx="6558369" cy="799801"/>
          </a:xfrm>
          <a:prstGeom prst="rect">
            <a:avLst/>
          </a:prstGeom>
        </p:spPr>
      </p:pic>
      <p:pic>
        <p:nvPicPr>
          <p:cNvPr id="11" name="Picture 10">
            <a:extLst>
              <a:ext uri="{FF2B5EF4-FFF2-40B4-BE49-F238E27FC236}">
                <a16:creationId xmlns:a16="http://schemas.microsoft.com/office/drawing/2014/main" id="{61D62B78-73DC-A859-D528-5AC22E1054A2}"/>
              </a:ext>
            </a:extLst>
          </p:cNvPr>
          <p:cNvPicPr>
            <a:picLocks noChangeAspect="1"/>
          </p:cNvPicPr>
          <p:nvPr/>
        </p:nvPicPr>
        <p:blipFill>
          <a:blip r:embed="rId5"/>
          <a:stretch>
            <a:fillRect/>
          </a:stretch>
        </p:blipFill>
        <p:spPr>
          <a:xfrm>
            <a:off x="8459593" y="3146119"/>
            <a:ext cx="1992232" cy="472610"/>
          </a:xfrm>
          <a:prstGeom prst="rect">
            <a:avLst/>
          </a:prstGeom>
        </p:spPr>
      </p:pic>
      <p:pic>
        <p:nvPicPr>
          <p:cNvPr id="13" name="Picture 12">
            <a:extLst>
              <a:ext uri="{FF2B5EF4-FFF2-40B4-BE49-F238E27FC236}">
                <a16:creationId xmlns:a16="http://schemas.microsoft.com/office/drawing/2014/main" id="{5B4D48A2-D09D-6A98-0D82-6A5E3071AF4C}"/>
              </a:ext>
            </a:extLst>
          </p:cNvPr>
          <p:cNvPicPr>
            <a:picLocks noChangeAspect="1"/>
          </p:cNvPicPr>
          <p:nvPr/>
        </p:nvPicPr>
        <p:blipFill>
          <a:blip r:embed="rId6"/>
          <a:stretch>
            <a:fillRect/>
          </a:stretch>
        </p:blipFill>
        <p:spPr>
          <a:xfrm>
            <a:off x="7608442" y="3782247"/>
            <a:ext cx="4415883" cy="720828"/>
          </a:xfrm>
          <a:prstGeom prst="rect">
            <a:avLst/>
          </a:prstGeom>
        </p:spPr>
      </p:pic>
      <p:pic>
        <p:nvPicPr>
          <p:cNvPr id="15" name="Picture 14">
            <a:extLst>
              <a:ext uri="{FF2B5EF4-FFF2-40B4-BE49-F238E27FC236}">
                <a16:creationId xmlns:a16="http://schemas.microsoft.com/office/drawing/2014/main" id="{4ADEE33B-21B0-DA3E-7696-DC265F95A054}"/>
              </a:ext>
            </a:extLst>
          </p:cNvPr>
          <p:cNvPicPr>
            <a:picLocks noChangeAspect="1"/>
          </p:cNvPicPr>
          <p:nvPr/>
        </p:nvPicPr>
        <p:blipFill>
          <a:blip r:embed="rId7"/>
          <a:stretch>
            <a:fillRect/>
          </a:stretch>
        </p:blipFill>
        <p:spPr>
          <a:xfrm>
            <a:off x="1297723" y="1003376"/>
            <a:ext cx="7867650" cy="752475"/>
          </a:xfrm>
          <a:prstGeom prst="rect">
            <a:avLst/>
          </a:prstGeom>
        </p:spPr>
      </p:pic>
      <p:pic>
        <p:nvPicPr>
          <p:cNvPr id="17" name="Picture 16">
            <a:extLst>
              <a:ext uri="{FF2B5EF4-FFF2-40B4-BE49-F238E27FC236}">
                <a16:creationId xmlns:a16="http://schemas.microsoft.com/office/drawing/2014/main" id="{CD682F81-6AF9-EB8C-6D5F-E5B49F544D2C}"/>
              </a:ext>
            </a:extLst>
          </p:cNvPr>
          <p:cNvPicPr>
            <a:picLocks noChangeAspect="1"/>
          </p:cNvPicPr>
          <p:nvPr/>
        </p:nvPicPr>
        <p:blipFill>
          <a:blip r:embed="rId8"/>
          <a:stretch>
            <a:fillRect/>
          </a:stretch>
        </p:blipFill>
        <p:spPr>
          <a:xfrm>
            <a:off x="1068425" y="4733875"/>
            <a:ext cx="3648541" cy="472609"/>
          </a:xfrm>
          <a:prstGeom prst="rect">
            <a:avLst/>
          </a:prstGeom>
        </p:spPr>
      </p:pic>
      <p:pic>
        <p:nvPicPr>
          <p:cNvPr id="19" name="Picture 18">
            <a:extLst>
              <a:ext uri="{FF2B5EF4-FFF2-40B4-BE49-F238E27FC236}">
                <a16:creationId xmlns:a16="http://schemas.microsoft.com/office/drawing/2014/main" id="{7C5C0BB3-F845-AE8E-D99C-6ACCF5FE127B}"/>
              </a:ext>
            </a:extLst>
          </p:cNvPr>
          <p:cNvPicPr>
            <a:picLocks noChangeAspect="1"/>
          </p:cNvPicPr>
          <p:nvPr/>
        </p:nvPicPr>
        <p:blipFill>
          <a:blip r:embed="rId9"/>
          <a:stretch>
            <a:fillRect/>
          </a:stretch>
        </p:blipFill>
        <p:spPr>
          <a:xfrm>
            <a:off x="899067" y="5637948"/>
            <a:ext cx="9791700" cy="723900"/>
          </a:xfrm>
          <a:prstGeom prst="rect">
            <a:avLst/>
          </a:prstGeom>
        </p:spPr>
      </p:pic>
    </p:spTree>
    <p:extLst>
      <p:ext uri="{BB962C8B-B14F-4D97-AF65-F5344CB8AC3E}">
        <p14:creationId xmlns:p14="http://schemas.microsoft.com/office/powerpoint/2010/main" val="224530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D036-0DC2-DE77-2107-11D027217E5B}"/>
              </a:ext>
            </a:extLst>
          </p:cNvPr>
          <p:cNvSpPr>
            <a:spLocks noGrp="1"/>
          </p:cNvSpPr>
          <p:nvPr>
            <p:ph type="title"/>
          </p:nvPr>
        </p:nvSpPr>
        <p:spPr>
          <a:xfrm>
            <a:off x="223777" y="125459"/>
            <a:ext cx="11968223" cy="1325563"/>
          </a:xfrm>
        </p:spPr>
        <p:txBody>
          <a:bodyPr/>
          <a:lstStyle/>
          <a:p>
            <a:r>
              <a:rPr kumimoji="1" lang="en-US" altLang="ja-JP" b="1" dirty="0" err="1">
                <a:solidFill>
                  <a:schemeClr val="accent4"/>
                </a:solidFill>
              </a:rPr>
              <a:t>Kullback-Leibler</a:t>
            </a:r>
            <a:r>
              <a:rPr kumimoji="1" lang="en-US" altLang="ja-JP" b="1" dirty="0">
                <a:solidFill>
                  <a:schemeClr val="accent4"/>
                </a:solidFill>
              </a:rPr>
              <a:t> divergence between </a:t>
            </a:r>
            <a:br>
              <a:rPr kumimoji="1" lang="en-US" altLang="ja-JP" b="1" dirty="0">
                <a:solidFill>
                  <a:schemeClr val="accent4"/>
                </a:solidFill>
              </a:rPr>
            </a:br>
            <a:r>
              <a:rPr kumimoji="1" lang="en-US" altLang="ja-JP" b="1" dirty="0">
                <a:solidFill>
                  <a:schemeClr val="accent4"/>
                </a:solidFill>
              </a:rPr>
              <a:t>	non-normalized exponential family densities</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EEC3A169-B34F-AFA9-15EB-E5EE4D065202}"/>
              </a:ext>
            </a:extLst>
          </p:cNvPr>
          <p:cNvSpPr>
            <a:spLocks noGrp="1"/>
          </p:cNvSpPr>
          <p:nvPr>
            <p:ph idx="1"/>
          </p:nvPr>
        </p:nvSpPr>
        <p:spPr>
          <a:xfrm>
            <a:off x="119605" y="1451022"/>
            <a:ext cx="11848618" cy="5454094"/>
          </a:xfrm>
        </p:spPr>
        <p:txBody>
          <a:bodyPr>
            <a:normAutofit fontScale="85000" lnSpcReduction="20000"/>
          </a:bodyPr>
          <a:lstStyle/>
          <a:p>
            <a:r>
              <a:rPr kumimoji="1" lang="en-US" altLang="ja-JP" dirty="0" err="1"/>
              <a:t>Kullback-Leibler</a:t>
            </a:r>
            <a:r>
              <a:rPr kumimoji="1" lang="en-US" altLang="ja-JP" dirty="0"/>
              <a:t> divergence between two </a:t>
            </a:r>
            <a:r>
              <a:rPr kumimoji="1" lang="en-US" altLang="ja-JP" b="1" dirty="0">
                <a:solidFill>
                  <a:srgbClr val="FF0000"/>
                </a:solidFill>
              </a:rPr>
              <a:t>positive measures</a:t>
            </a:r>
            <a:r>
              <a:rPr kumimoji="1" lang="en-US" altLang="ja-JP" dirty="0"/>
              <a:t>:</a:t>
            </a:r>
            <a:endParaRPr lang="en-US" altLang="ja-JP" dirty="0">
              <a:solidFill>
                <a:srgbClr val="FF0000"/>
              </a:solidFill>
            </a:endParaRPr>
          </a:p>
          <a:p>
            <a:pPr marL="0" indent="0" algn="ctr">
              <a:buNone/>
            </a:pPr>
            <a:r>
              <a:rPr lang="en-US" altLang="ja-JP" dirty="0">
                <a:solidFill>
                  <a:srgbClr val="FF0000"/>
                </a:solidFill>
              </a:rPr>
              <a:t>    </a:t>
            </a:r>
            <a:r>
              <a:rPr lang="en-US" altLang="ja-JP" sz="3600" b="1" dirty="0"/>
              <a:t>D</a:t>
            </a:r>
            <a:r>
              <a:rPr lang="en-US" altLang="ja-JP" sz="3600" b="1" baseline="-25000" dirty="0"/>
              <a:t>KL</a:t>
            </a:r>
            <a:r>
              <a:rPr lang="en-US" altLang="ja-JP" sz="3600" b="1" baseline="30000" dirty="0"/>
              <a:t>+</a:t>
            </a:r>
            <a:r>
              <a:rPr lang="en-US" altLang="ja-JP" sz="3600" b="1" dirty="0"/>
              <a:t>[q</a:t>
            </a:r>
            <a:r>
              <a:rPr lang="en-US" altLang="ja-JP" sz="3600" b="1" baseline="-25000" dirty="0"/>
              <a:t>1</a:t>
            </a:r>
            <a:r>
              <a:rPr lang="en-US" altLang="ja-JP" sz="3600" b="1" dirty="0"/>
              <a:t>(x):q</a:t>
            </a:r>
            <a:r>
              <a:rPr lang="en-US" altLang="ja-JP" sz="3600" b="1" baseline="-25000" dirty="0"/>
              <a:t>2</a:t>
            </a:r>
            <a:r>
              <a:rPr lang="en-US" altLang="ja-JP" sz="3600" b="1" dirty="0"/>
              <a:t>(x)] =</a:t>
            </a:r>
            <a:r>
              <a:rPr lang="ja-JP" altLang="en-US" sz="3600" b="1" i="0" dirty="0">
                <a:effectLst/>
                <a:latin typeface="Source Sans Pro" panose="020B0503030403020204" pitchFamily="34" charset="0"/>
              </a:rPr>
              <a:t> ∫  </a:t>
            </a:r>
            <a:r>
              <a:rPr lang="en-US" altLang="ja-JP" sz="3600" b="1" i="0" dirty="0">
                <a:effectLst/>
                <a:latin typeface="Source Sans Pro" panose="020B0503030403020204" pitchFamily="34" charset="0"/>
              </a:rPr>
              <a:t>{ q</a:t>
            </a:r>
            <a:r>
              <a:rPr lang="en-US" altLang="ja-JP" sz="3600" b="1" i="0" baseline="-25000" dirty="0">
                <a:effectLst/>
                <a:latin typeface="Source Sans Pro" panose="020B0503030403020204" pitchFamily="34" charset="0"/>
              </a:rPr>
              <a:t>1</a:t>
            </a:r>
            <a:r>
              <a:rPr lang="en-US" altLang="ja-JP" sz="3600" b="1" i="0" dirty="0">
                <a:effectLst/>
                <a:latin typeface="Source Sans Pro" panose="020B0503030403020204" pitchFamily="34" charset="0"/>
              </a:rPr>
              <a:t>(x) log (q</a:t>
            </a:r>
            <a:r>
              <a:rPr lang="en-US" altLang="ja-JP" sz="3600" b="1" i="0" baseline="-25000" dirty="0">
                <a:effectLst/>
                <a:latin typeface="Source Sans Pro" panose="020B0503030403020204" pitchFamily="34" charset="0"/>
              </a:rPr>
              <a:t>1</a:t>
            </a:r>
            <a:r>
              <a:rPr lang="en-US" altLang="ja-JP" sz="3600" b="1" i="0" dirty="0">
                <a:effectLst/>
                <a:latin typeface="Source Sans Pro" panose="020B0503030403020204" pitchFamily="34" charset="0"/>
              </a:rPr>
              <a:t>(x)/q</a:t>
            </a:r>
            <a:r>
              <a:rPr lang="en-US" altLang="ja-JP" sz="3600" b="1" i="0" baseline="-25000" dirty="0">
                <a:effectLst/>
                <a:latin typeface="Source Sans Pro" panose="020B0503030403020204" pitchFamily="34" charset="0"/>
              </a:rPr>
              <a:t>2</a:t>
            </a:r>
            <a:r>
              <a:rPr lang="en-US" altLang="ja-JP" sz="3600" b="1" i="0" dirty="0">
                <a:effectLst/>
                <a:latin typeface="Source Sans Pro" panose="020B0503030403020204" pitchFamily="34" charset="0"/>
              </a:rPr>
              <a:t>(x))+ </a:t>
            </a:r>
            <a:r>
              <a:rPr lang="en-US" altLang="ja-JP" sz="3600" b="1" i="1" dirty="0">
                <a:solidFill>
                  <a:srgbClr val="FF0000"/>
                </a:solidFill>
                <a:latin typeface="Source Sans Pro" panose="020B0503030403020204" pitchFamily="34" charset="0"/>
              </a:rPr>
              <a:t>q</a:t>
            </a:r>
            <a:r>
              <a:rPr lang="en-US" altLang="ja-JP" sz="3600" b="1" i="1" baseline="-25000" dirty="0">
                <a:solidFill>
                  <a:srgbClr val="FF0000"/>
                </a:solidFill>
                <a:effectLst/>
                <a:latin typeface="Source Sans Pro" panose="020B0503030403020204" pitchFamily="34" charset="0"/>
              </a:rPr>
              <a:t>2</a:t>
            </a:r>
            <a:r>
              <a:rPr lang="en-US" altLang="ja-JP" sz="3600" b="1" i="1" dirty="0">
                <a:solidFill>
                  <a:srgbClr val="FF0000"/>
                </a:solidFill>
                <a:effectLst/>
                <a:latin typeface="Source Sans Pro" panose="020B0503030403020204" pitchFamily="34" charset="0"/>
              </a:rPr>
              <a:t>(x)-q</a:t>
            </a:r>
            <a:r>
              <a:rPr lang="en-US" altLang="ja-JP" sz="3600" b="1" i="1" baseline="-25000" dirty="0">
                <a:solidFill>
                  <a:srgbClr val="FF0000"/>
                </a:solidFill>
                <a:effectLst/>
                <a:latin typeface="Source Sans Pro" panose="020B0503030403020204" pitchFamily="34" charset="0"/>
              </a:rPr>
              <a:t>1</a:t>
            </a:r>
            <a:r>
              <a:rPr lang="en-US" altLang="ja-JP" sz="3600" b="1" i="1" dirty="0">
                <a:solidFill>
                  <a:srgbClr val="FF0000"/>
                </a:solidFill>
                <a:effectLst/>
                <a:latin typeface="Source Sans Pro" panose="020B0503030403020204" pitchFamily="34" charset="0"/>
              </a:rPr>
              <a:t>(x) </a:t>
            </a:r>
            <a:r>
              <a:rPr lang="en-US" altLang="ja-JP" sz="3600" b="1" i="0" dirty="0">
                <a:effectLst/>
                <a:latin typeface="Source Sans Pro" panose="020B0503030403020204" pitchFamily="34" charset="0"/>
              </a:rPr>
              <a:t>}  d</a:t>
            </a:r>
            <a:r>
              <a:rPr lang="el-GR" altLang="ja-JP" sz="3600" b="1" i="0" dirty="0">
                <a:effectLst/>
                <a:latin typeface="Source Sans Pro" panose="020B0503030403020204" pitchFamily="34" charset="0"/>
              </a:rPr>
              <a:t>μ</a:t>
            </a:r>
            <a:r>
              <a:rPr lang="en-US" altLang="ja-JP" sz="3600" b="1" i="0" dirty="0">
                <a:effectLst/>
                <a:latin typeface="Source Sans Pro" panose="020B0503030403020204" pitchFamily="34" charset="0"/>
              </a:rPr>
              <a:t>(x)</a:t>
            </a:r>
          </a:p>
          <a:p>
            <a:pPr marL="0" indent="0">
              <a:buNone/>
            </a:pPr>
            <a:endParaRPr lang="en-US" altLang="ja-JP" dirty="0"/>
          </a:p>
          <a:p>
            <a:r>
              <a:rPr lang="en-US" altLang="ja-JP" dirty="0"/>
              <a:t>Exponential family density: Normalized p</a:t>
            </a:r>
            <a:r>
              <a:rPr lang="en-US" altLang="ja-JP" i="0" dirty="0">
                <a:effectLst/>
              </a:rPr>
              <a:t>(</a:t>
            </a:r>
            <a:r>
              <a:rPr lang="en-US" altLang="ja-JP" dirty="0"/>
              <a:t>x|</a:t>
            </a:r>
            <a:r>
              <a:rPr lang="el-GR" altLang="ja-JP" i="0" dirty="0">
                <a:effectLst/>
              </a:rPr>
              <a:t> θ</a:t>
            </a:r>
            <a:r>
              <a:rPr lang="en-US" altLang="ja-JP" dirty="0"/>
              <a:t>) = </a:t>
            </a:r>
            <a:r>
              <a:rPr lang="en-US" altLang="ja-JP" i="0" dirty="0">
                <a:effectLst/>
              </a:rPr>
              <a:t>exp(&lt;x,</a:t>
            </a:r>
            <a:r>
              <a:rPr lang="el-GR" altLang="ja-JP" i="0" dirty="0">
                <a:effectLst/>
              </a:rPr>
              <a:t> θ </a:t>
            </a:r>
            <a:r>
              <a:rPr lang="en-US" altLang="ja-JP" i="0" dirty="0">
                <a:effectLst/>
              </a:rPr>
              <a:t>&gt;-F(</a:t>
            </a:r>
            <a:r>
              <a:rPr lang="el-GR" altLang="ja-JP" i="0" dirty="0">
                <a:effectLst/>
              </a:rPr>
              <a:t>θ</a:t>
            </a:r>
            <a:r>
              <a:rPr lang="en-US" altLang="ja-JP" i="0" dirty="0">
                <a:effectLst/>
              </a:rPr>
              <a:t>)) d</a:t>
            </a:r>
            <a:r>
              <a:rPr lang="el-GR" altLang="ja-JP" i="0" dirty="0">
                <a:effectLst/>
              </a:rPr>
              <a:t>μ</a:t>
            </a:r>
            <a:r>
              <a:rPr lang="en-US" altLang="ja-JP" i="0" dirty="0">
                <a:effectLst/>
              </a:rPr>
              <a:t>(x) versus                          </a:t>
            </a:r>
            <a:r>
              <a:rPr lang="en-US" altLang="ja-JP" b="1" dirty="0">
                <a:solidFill>
                  <a:srgbClr val="FF0000"/>
                </a:solidFill>
              </a:rPr>
              <a:t>n</a:t>
            </a:r>
            <a:r>
              <a:rPr lang="en-US" altLang="ja-JP" b="1" i="0" dirty="0">
                <a:solidFill>
                  <a:srgbClr val="FF0000"/>
                </a:solidFill>
                <a:effectLst/>
              </a:rPr>
              <a:t>on-normalized</a:t>
            </a:r>
            <a:r>
              <a:rPr lang="en-US" altLang="ja-JP" i="0" dirty="0">
                <a:effectLst/>
              </a:rPr>
              <a:t>: </a:t>
            </a:r>
            <a:r>
              <a:rPr lang="en-US" altLang="ja-JP" b="1" i="0" dirty="0">
                <a:effectLst/>
              </a:rPr>
              <a:t>q(</a:t>
            </a:r>
            <a:r>
              <a:rPr lang="en-US" altLang="ja-JP" b="1" dirty="0"/>
              <a:t>x|</a:t>
            </a:r>
            <a:r>
              <a:rPr lang="el-GR" altLang="ja-JP" b="1" i="0" dirty="0">
                <a:effectLst/>
              </a:rPr>
              <a:t> θ</a:t>
            </a:r>
            <a:r>
              <a:rPr lang="en-US" altLang="ja-JP" b="1" dirty="0"/>
              <a:t>) = </a:t>
            </a:r>
            <a:r>
              <a:rPr lang="en-US" altLang="ja-JP" b="1" i="0" dirty="0">
                <a:effectLst/>
              </a:rPr>
              <a:t>exp(&lt;x,</a:t>
            </a:r>
            <a:r>
              <a:rPr lang="el-GR" altLang="ja-JP" b="1" i="0" dirty="0">
                <a:effectLst/>
              </a:rPr>
              <a:t> θ </a:t>
            </a:r>
            <a:r>
              <a:rPr lang="en-US" altLang="ja-JP" b="1" i="0" dirty="0">
                <a:effectLst/>
              </a:rPr>
              <a:t>&gt;) d</a:t>
            </a:r>
            <a:r>
              <a:rPr lang="el-GR" altLang="ja-JP" b="1" i="0" dirty="0">
                <a:effectLst/>
              </a:rPr>
              <a:t>μ</a:t>
            </a:r>
            <a:r>
              <a:rPr lang="en-US" altLang="ja-JP" b="1" i="0" dirty="0">
                <a:effectLst/>
              </a:rPr>
              <a:t>(x) </a:t>
            </a:r>
          </a:p>
          <a:p>
            <a:endParaRPr lang="en-US" altLang="ja-JP" dirty="0"/>
          </a:p>
          <a:p>
            <a:r>
              <a:rPr lang="en-US" altLang="ja-JP" dirty="0"/>
              <a:t>Hence, p</a:t>
            </a:r>
            <a:r>
              <a:rPr lang="en-US" altLang="ja-JP" i="0" dirty="0">
                <a:effectLst/>
              </a:rPr>
              <a:t>(</a:t>
            </a:r>
            <a:r>
              <a:rPr lang="en-US" altLang="ja-JP" dirty="0"/>
              <a:t>x|</a:t>
            </a:r>
            <a:r>
              <a:rPr lang="el-GR" altLang="ja-JP" i="0" dirty="0">
                <a:effectLst/>
              </a:rPr>
              <a:t> θ</a:t>
            </a:r>
            <a:r>
              <a:rPr lang="en-US" altLang="ja-JP" dirty="0"/>
              <a:t>)=</a:t>
            </a:r>
            <a:r>
              <a:rPr lang="en-US" altLang="ja-JP" i="0" dirty="0">
                <a:effectLst/>
              </a:rPr>
              <a:t> q(</a:t>
            </a:r>
            <a:r>
              <a:rPr lang="en-US" altLang="ja-JP" dirty="0"/>
              <a:t>x|</a:t>
            </a:r>
            <a:r>
              <a:rPr lang="el-GR" altLang="ja-JP" i="0" dirty="0">
                <a:effectLst/>
              </a:rPr>
              <a:t> θ</a:t>
            </a:r>
            <a:r>
              <a:rPr lang="en-US" altLang="ja-JP" dirty="0"/>
              <a:t>)/Z(</a:t>
            </a:r>
            <a:r>
              <a:rPr lang="el-GR" altLang="ja-JP" i="0" dirty="0">
                <a:effectLst/>
              </a:rPr>
              <a:t>θ</a:t>
            </a:r>
            <a:r>
              <a:rPr lang="en-US" altLang="ja-JP" dirty="0"/>
              <a:t>) with </a:t>
            </a:r>
            <a:r>
              <a:rPr lang="en-US" altLang="ja-JP" b="1" dirty="0">
                <a:solidFill>
                  <a:srgbClr val="FF0000"/>
                </a:solidFill>
              </a:rPr>
              <a:t>partition function </a:t>
            </a:r>
            <a:r>
              <a:rPr lang="en-US" altLang="ja-JP" b="1" dirty="0"/>
              <a:t>Z(</a:t>
            </a:r>
            <a:r>
              <a:rPr lang="el-GR" altLang="ja-JP" b="1" i="0" dirty="0">
                <a:effectLst/>
              </a:rPr>
              <a:t>θ</a:t>
            </a:r>
            <a:r>
              <a:rPr lang="en-US" altLang="ja-JP" b="1" dirty="0"/>
              <a:t>)=exp(</a:t>
            </a:r>
            <a:r>
              <a:rPr lang="en-US" altLang="ja-JP" b="1" i="0" dirty="0">
                <a:effectLst/>
              </a:rPr>
              <a:t>F(</a:t>
            </a:r>
            <a:r>
              <a:rPr lang="el-GR" altLang="ja-JP" b="1" i="0" dirty="0">
                <a:effectLst/>
              </a:rPr>
              <a:t>θ</a:t>
            </a:r>
            <a:r>
              <a:rPr lang="en-US" altLang="ja-JP" b="1" i="0" dirty="0">
                <a:effectLst/>
              </a:rPr>
              <a:t>)</a:t>
            </a:r>
            <a:r>
              <a:rPr lang="en-US" altLang="ja-JP" b="1" dirty="0"/>
              <a:t>) </a:t>
            </a:r>
            <a:r>
              <a:rPr lang="en-US" altLang="ja-JP" dirty="0"/>
              <a:t>and  </a:t>
            </a:r>
            <a:r>
              <a:rPr lang="en-US" altLang="ja-JP" b="1" dirty="0">
                <a:solidFill>
                  <a:srgbClr val="FF0000"/>
                </a:solidFill>
              </a:rPr>
              <a:t>cumulant function </a:t>
            </a:r>
            <a:r>
              <a:rPr lang="en-US" altLang="ja-JP" b="1" i="0" dirty="0">
                <a:effectLst/>
              </a:rPr>
              <a:t>F(</a:t>
            </a:r>
            <a:r>
              <a:rPr lang="el-GR" altLang="ja-JP" b="1" i="0" dirty="0">
                <a:effectLst/>
              </a:rPr>
              <a:t>θ</a:t>
            </a:r>
            <a:r>
              <a:rPr lang="en-US" altLang="ja-JP" b="1" i="0" dirty="0">
                <a:effectLst/>
              </a:rPr>
              <a:t>)=log </a:t>
            </a:r>
            <a:r>
              <a:rPr lang="en-US" altLang="ja-JP" b="1" dirty="0"/>
              <a:t>Z(</a:t>
            </a:r>
            <a:r>
              <a:rPr lang="el-GR" altLang="ja-JP" b="1" i="0" dirty="0">
                <a:effectLst/>
              </a:rPr>
              <a:t>θ</a:t>
            </a:r>
            <a:r>
              <a:rPr lang="en-US" altLang="ja-JP" b="1" dirty="0"/>
              <a:t>).  </a:t>
            </a:r>
            <a:r>
              <a:rPr lang="en-US" altLang="ja-JP" dirty="0"/>
              <a:t>When F is convex, Z=exp(F) is </a:t>
            </a:r>
            <a:r>
              <a:rPr lang="en-US" altLang="ja-JP" b="1" dirty="0">
                <a:solidFill>
                  <a:srgbClr val="FF0000"/>
                </a:solidFill>
              </a:rPr>
              <a:t>log-convex</a:t>
            </a:r>
            <a:r>
              <a:rPr lang="en-US" altLang="ja-JP" dirty="0"/>
              <a:t>,  and log-convex functions are also convex functions: </a:t>
            </a:r>
          </a:p>
          <a:p>
            <a:pPr marL="0" indent="0">
              <a:buNone/>
            </a:pPr>
            <a:r>
              <a:rPr lang="en-US" altLang="ja-JP" dirty="0"/>
              <a:t>       </a:t>
            </a:r>
            <a:r>
              <a:rPr lang="en-US" altLang="ja-JP" b="1" dirty="0"/>
              <a:t>Both  F and Z are convex functions, yields Bregman divergences B</a:t>
            </a:r>
            <a:r>
              <a:rPr lang="en-US" altLang="ja-JP" b="1" baseline="-25000" dirty="0"/>
              <a:t>F</a:t>
            </a:r>
            <a:r>
              <a:rPr lang="ja-JP" altLang="en-US" baseline="-25000" dirty="0"/>
              <a:t>　</a:t>
            </a:r>
            <a:r>
              <a:rPr lang="en-US" altLang="ja-JP" dirty="0"/>
              <a:t>&amp;</a:t>
            </a:r>
            <a:r>
              <a:rPr lang="en-US" altLang="ja-JP" b="1" dirty="0"/>
              <a:t> B</a:t>
            </a:r>
            <a:r>
              <a:rPr lang="en-US" altLang="ja-JP" b="1" baseline="-25000" dirty="0"/>
              <a:t>Z</a:t>
            </a:r>
            <a:r>
              <a:rPr lang="en-US" altLang="ja-JP" baseline="-25000" dirty="0"/>
              <a:t> </a:t>
            </a:r>
            <a:endParaRPr lang="en-US" altLang="ja-JP" dirty="0"/>
          </a:p>
          <a:p>
            <a:r>
              <a:rPr lang="en-US" altLang="ja-JP" dirty="0"/>
              <a:t>Well-known: KLD between normalized densities = reverse Bregman </a:t>
            </a:r>
            <a:r>
              <a:rPr lang="en-US" altLang="ja-JP" dirty="0" err="1"/>
              <a:t>wrt</a:t>
            </a:r>
            <a:r>
              <a:rPr lang="en-US" altLang="ja-JP" dirty="0"/>
              <a:t> F:</a:t>
            </a:r>
          </a:p>
          <a:p>
            <a:pPr marL="0" indent="0">
              <a:buNone/>
            </a:pPr>
            <a:r>
              <a:rPr lang="en-US" altLang="ja-JP" dirty="0"/>
              <a:t>                             D</a:t>
            </a:r>
            <a:r>
              <a:rPr lang="en-US" altLang="ja-JP" baseline="-25000" dirty="0"/>
              <a:t>KL</a:t>
            </a:r>
            <a:r>
              <a:rPr lang="en-US" altLang="ja-JP" dirty="0"/>
              <a:t>[p</a:t>
            </a:r>
            <a:r>
              <a:rPr lang="el-GR" altLang="ja-JP" i="0" baseline="-25000" dirty="0">
                <a:effectLst/>
              </a:rPr>
              <a:t>θ</a:t>
            </a:r>
            <a:r>
              <a:rPr lang="en-US" altLang="ja-JP" baseline="-25000" dirty="0"/>
              <a:t>1</a:t>
            </a:r>
            <a:r>
              <a:rPr lang="en-US" altLang="ja-JP" dirty="0"/>
              <a:t>(x):p</a:t>
            </a:r>
            <a:r>
              <a:rPr lang="el-GR" altLang="ja-JP" i="0" baseline="-25000" dirty="0">
                <a:effectLst/>
              </a:rPr>
              <a:t>θ</a:t>
            </a:r>
            <a:r>
              <a:rPr lang="en-US" altLang="ja-JP" baseline="-25000" dirty="0"/>
              <a:t>2</a:t>
            </a:r>
            <a:r>
              <a:rPr lang="en-US" altLang="ja-JP" dirty="0"/>
              <a:t>(x)] = B</a:t>
            </a:r>
            <a:r>
              <a:rPr lang="en-US" altLang="ja-JP" baseline="-25000" dirty="0"/>
              <a:t>F</a:t>
            </a:r>
            <a:r>
              <a:rPr lang="en-US" altLang="ja-JP" baseline="30000" dirty="0">
                <a:solidFill>
                  <a:srgbClr val="FF66FF"/>
                </a:solidFill>
              </a:rPr>
              <a:t>*</a:t>
            </a:r>
            <a:r>
              <a:rPr lang="en-US" altLang="ja-JP" dirty="0"/>
              <a:t>[</a:t>
            </a:r>
            <a:r>
              <a:rPr lang="el-GR" altLang="ja-JP" i="0" dirty="0">
                <a:effectLst/>
              </a:rPr>
              <a:t>θ</a:t>
            </a:r>
            <a:r>
              <a:rPr lang="en-US" altLang="ja-JP" baseline="-25000" dirty="0"/>
              <a:t>1</a:t>
            </a:r>
            <a:r>
              <a:rPr lang="en-US" altLang="ja-JP" i="0" dirty="0">
                <a:effectLst/>
              </a:rPr>
              <a:t>:</a:t>
            </a:r>
            <a:r>
              <a:rPr lang="el-GR" altLang="ja-JP" i="0" dirty="0">
                <a:effectLst/>
              </a:rPr>
              <a:t> θ</a:t>
            </a:r>
            <a:r>
              <a:rPr lang="en-US" altLang="ja-JP" baseline="-25000" dirty="0"/>
              <a:t>2</a:t>
            </a:r>
            <a:r>
              <a:rPr lang="en-US" altLang="ja-JP" dirty="0"/>
              <a:t>] = B</a:t>
            </a:r>
            <a:r>
              <a:rPr lang="en-US" altLang="ja-JP" baseline="-25000" dirty="0"/>
              <a:t>F</a:t>
            </a:r>
            <a:r>
              <a:rPr lang="en-US" altLang="ja-JP" dirty="0"/>
              <a:t>[</a:t>
            </a:r>
            <a:r>
              <a:rPr lang="el-GR" altLang="ja-JP" i="0" dirty="0">
                <a:effectLst/>
              </a:rPr>
              <a:t>θ</a:t>
            </a:r>
            <a:r>
              <a:rPr lang="en-US" altLang="ja-JP" i="0" baseline="-25000" dirty="0">
                <a:effectLst/>
              </a:rPr>
              <a:t>2</a:t>
            </a:r>
            <a:r>
              <a:rPr lang="en-US" altLang="ja-JP" i="0" dirty="0">
                <a:effectLst/>
              </a:rPr>
              <a:t>:</a:t>
            </a:r>
            <a:r>
              <a:rPr lang="el-GR" altLang="ja-JP" i="0" dirty="0">
                <a:effectLst/>
              </a:rPr>
              <a:t> θ</a:t>
            </a:r>
            <a:r>
              <a:rPr lang="en-US" altLang="ja-JP" i="0" baseline="-25000" dirty="0">
                <a:effectLst/>
              </a:rPr>
              <a:t>1</a:t>
            </a:r>
            <a:r>
              <a:rPr lang="en-US" altLang="ja-JP" dirty="0"/>
              <a:t>]</a:t>
            </a:r>
          </a:p>
          <a:p>
            <a:r>
              <a:rPr lang="en-US" altLang="ja-JP" dirty="0"/>
              <a:t>New: KLD between non-normalized densities = reverse </a:t>
            </a:r>
            <a:r>
              <a:rPr lang="en-US" altLang="ja-JP" b="1" dirty="0"/>
              <a:t>Bregman </a:t>
            </a:r>
            <a:r>
              <a:rPr lang="en-US" altLang="ja-JP" b="1" dirty="0" err="1"/>
              <a:t>wrt</a:t>
            </a:r>
            <a:r>
              <a:rPr lang="en-US" altLang="ja-JP" b="1" dirty="0"/>
              <a:t> Z</a:t>
            </a:r>
            <a:r>
              <a:rPr lang="en-US" altLang="ja-JP" dirty="0"/>
              <a:t>:</a:t>
            </a:r>
          </a:p>
          <a:p>
            <a:pPr marL="0" indent="0" algn="ctr">
              <a:buNone/>
            </a:pPr>
            <a:r>
              <a:rPr lang="en-US" altLang="ja-JP" b="1" dirty="0">
                <a:solidFill>
                  <a:srgbClr val="FF0000"/>
                </a:solidFill>
                <a:highlight>
                  <a:srgbClr val="FFFF00"/>
                </a:highlight>
              </a:rPr>
              <a:t>D</a:t>
            </a:r>
            <a:r>
              <a:rPr lang="en-US" altLang="ja-JP" b="1" baseline="-25000" dirty="0">
                <a:solidFill>
                  <a:srgbClr val="FF0000"/>
                </a:solidFill>
                <a:highlight>
                  <a:srgbClr val="FFFF00"/>
                </a:highlight>
              </a:rPr>
              <a:t>KL</a:t>
            </a:r>
            <a:r>
              <a:rPr lang="en-US" altLang="ja-JP" b="1" baseline="30000" dirty="0">
                <a:solidFill>
                  <a:srgbClr val="FF0000"/>
                </a:solidFill>
                <a:highlight>
                  <a:srgbClr val="FFFF00"/>
                </a:highlight>
              </a:rPr>
              <a:t>+</a:t>
            </a:r>
            <a:r>
              <a:rPr lang="en-US" altLang="ja-JP" b="1" dirty="0">
                <a:solidFill>
                  <a:srgbClr val="FF0000"/>
                </a:solidFill>
                <a:highlight>
                  <a:srgbClr val="FFFF00"/>
                </a:highlight>
              </a:rPr>
              <a:t>[q</a:t>
            </a:r>
            <a:r>
              <a:rPr lang="el-GR" altLang="ja-JP" b="1" i="0" baseline="-25000" dirty="0">
                <a:solidFill>
                  <a:srgbClr val="FF0000"/>
                </a:solidFill>
                <a:effectLst/>
                <a:highlight>
                  <a:srgbClr val="FFFF00"/>
                </a:highlight>
              </a:rPr>
              <a:t>θ</a:t>
            </a:r>
            <a:r>
              <a:rPr lang="en-US" altLang="ja-JP" b="1" baseline="-25000" dirty="0">
                <a:solidFill>
                  <a:srgbClr val="FF0000"/>
                </a:solidFill>
                <a:highlight>
                  <a:srgbClr val="FFFF00"/>
                </a:highlight>
              </a:rPr>
              <a:t>1</a:t>
            </a:r>
            <a:r>
              <a:rPr lang="en-US" altLang="ja-JP" b="1" dirty="0">
                <a:solidFill>
                  <a:srgbClr val="FF0000"/>
                </a:solidFill>
                <a:highlight>
                  <a:srgbClr val="FFFF00"/>
                </a:highlight>
              </a:rPr>
              <a:t>(x):q</a:t>
            </a:r>
            <a:r>
              <a:rPr lang="el-GR" altLang="ja-JP" b="1" i="0" baseline="-25000" dirty="0">
                <a:solidFill>
                  <a:srgbClr val="FF0000"/>
                </a:solidFill>
                <a:effectLst/>
                <a:highlight>
                  <a:srgbClr val="FFFF00"/>
                </a:highlight>
              </a:rPr>
              <a:t>θ</a:t>
            </a:r>
            <a:r>
              <a:rPr lang="en-US" altLang="ja-JP" b="1" baseline="-25000" dirty="0">
                <a:solidFill>
                  <a:srgbClr val="FF0000"/>
                </a:solidFill>
                <a:highlight>
                  <a:srgbClr val="FFFF00"/>
                </a:highlight>
              </a:rPr>
              <a:t>2</a:t>
            </a:r>
            <a:r>
              <a:rPr lang="en-US" altLang="ja-JP" b="1" dirty="0">
                <a:solidFill>
                  <a:srgbClr val="FF0000"/>
                </a:solidFill>
                <a:highlight>
                  <a:srgbClr val="FFFF00"/>
                </a:highlight>
              </a:rPr>
              <a:t>(x)] = B</a:t>
            </a:r>
            <a:r>
              <a:rPr lang="en-US" altLang="ja-JP" b="1" baseline="-25000" dirty="0">
                <a:solidFill>
                  <a:srgbClr val="FF0000"/>
                </a:solidFill>
                <a:highlight>
                  <a:srgbClr val="FFFF00"/>
                </a:highlight>
              </a:rPr>
              <a:t>Z</a:t>
            </a:r>
            <a:r>
              <a:rPr lang="en-US" altLang="ja-JP" baseline="30000" dirty="0">
                <a:solidFill>
                  <a:srgbClr val="FF66FF"/>
                </a:solidFill>
                <a:highlight>
                  <a:srgbClr val="FFFF00"/>
                </a:highlight>
              </a:rPr>
              <a:t>*</a:t>
            </a:r>
            <a:r>
              <a:rPr lang="en-US" altLang="ja-JP" b="1" dirty="0">
                <a:solidFill>
                  <a:srgbClr val="FF0000"/>
                </a:solidFill>
                <a:highlight>
                  <a:srgbClr val="FFFF00"/>
                </a:highlight>
              </a:rPr>
              <a:t>[</a:t>
            </a:r>
            <a:r>
              <a:rPr lang="el-GR" altLang="ja-JP" b="1" i="0" dirty="0">
                <a:solidFill>
                  <a:srgbClr val="FF0000"/>
                </a:solidFill>
                <a:effectLst/>
                <a:highlight>
                  <a:srgbClr val="FFFF00"/>
                </a:highlight>
              </a:rPr>
              <a:t>θ</a:t>
            </a:r>
            <a:r>
              <a:rPr lang="en-US" altLang="ja-JP" b="1" baseline="-25000" dirty="0">
                <a:solidFill>
                  <a:srgbClr val="FF0000"/>
                </a:solidFill>
                <a:highlight>
                  <a:srgbClr val="FFFF00"/>
                </a:highlight>
              </a:rPr>
              <a:t>1</a:t>
            </a:r>
            <a:r>
              <a:rPr lang="en-US" altLang="ja-JP" b="1" i="0" dirty="0">
                <a:solidFill>
                  <a:srgbClr val="FF0000"/>
                </a:solidFill>
                <a:effectLst/>
                <a:highlight>
                  <a:srgbClr val="FFFF00"/>
                </a:highlight>
              </a:rPr>
              <a:t>:</a:t>
            </a:r>
            <a:r>
              <a:rPr lang="el-GR" altLang="ja-JP" b="1" i="0" dirty="0">
                <a:solidFill>
                  <a:srgbClr val="FF0000"/>
                </a:solidFill>
                <a:effectLst/>
                <a:highlight>
                  <a:srgbClr val="FFFF00"/>
                </a:highlight>
              </a:rPr>
              <a:t> θ</a:t>
            </a:r>
            <a:r>
              <a:rPr lang="en-US" altLang="ja-JP" b="1" baseline="-25000" dirty="0">
                <a:solidFill>
                  <a:srgbClr val="FF0000"/>
                </a:solidFill>
                <a:highlight>
                  <a:srgbClr val="FFFF00"/>
                </a:highlight>
              </a:rPr>
              <a:t>2</a:t>
            </a:r>
            <a:r>
              <a:rPr lang="en-US" altLang="ja-JP" b="1" dirty="0">
                <a:solidFill>
                  <a:srgbClr val="FF0000"/>
                </a:solidFill>
                <a:highlight>
                  <a:srgbClr val="FFFF00"/>
                </a:highlight>
              </a:rPr>
              <a:t>]  = B</a:t>
            </a:r>
            <a:r>
              <a:rPr lang="en-US" altLang="ja-JP" b="1" baseline="-25000" dirty="0">
                <a:solidFill>
                  <a:srgbClr val="FF0000"/>
                </a:solidFill>
                <a:highlight>
                  <a:srgbClr val="FFFF00"/>
                </a:highlight>
              </a:rPr>
              <a:t>Z</a:t>
            </a:r>
            <a:r>
              <a:rPr lang="en-US" altLang="ja-JP" b="1" dirty="0">
                <a:solidFill>
                  <a:srgbClr val="FF0000"/>
                </a:solidFill>
                <a:highlight>
                  <a:srgbClr val="FFFF00"/>
                </a:highlight>
              </a:rPr>
              <a:t>[</a:t>
            </a:r>
            <a:r>
              <a:rPr lang="el-GR" altLang="ja-JP" b="1" i="0" dirty="0">
                <a:solidFill>
                  <a:srgbClr val="FF0000"/>
                </a:solidFill>
                <a:effectLst/>
                <a:highlight>
                  <a:srgbClr val="FFFF00"/>
                </a:highlight>
              </a:rPr>
              <a:t>θ</a:t>
            </a:r>
            <a:r>
              <a:rPr lang="en-US" altLang="ja-JP" b="1" i="0" baseline="-25000" dirty="0">
                <a:solidFill>
                  <a:srgbClr val="FF0000"/>
                </a:solidFill>
                <a:effectLst/>
                <a:highlight>
                  <a:srgbClr val="FFFF00"/>
                </a:highlight>
              </a:rPr>
              <a:t>2</a:t>
            </a:r>
            <a:r>
              <a:rPr lang="en-US" altLang="ja-JP" b="1" i="0" dirty="0">
                <a:solidFill>
                  <a:srgbClr val="FF0000"/>
                </a:solidFill>
                <a:effectLst/>
                <a:highlight>
                  <a:srgbClr val="FFFF00"/>
                </a:highlight>
              </a:rPr>
              <a:t>:</a:t>
            </a:r>
            <a:r>
              <a:rPr lang="el-GR" altLang="ja-JP" b="1" i="0" dirty="0">
                <a:solidFill>
                  <a:srgbClr val="FF0000"/>
                </a:solidFill>
                <a:effectLst/>
                <a:highlight>
                  <a:srgbClr val="FFFF00"/>
                </a:highlight>
              </a:rPr>
              <a:t> θ</a:t>
            </a:r>
            <a:r>
              <a:rPr lang="en-US" altLang="ja-JP" b="1" i="0" baseline="-25000" dirty="0">
                <a:solidFill>
                  <a:srgbClr val="FF0000"/>
                </a:solidFill>
                <a:effectLst/>
                <a:highlight>
                  <a:srgbClr val="FFFF00"/>
                </a:highlight>
              </a:rPr>
              <a:t>1</a:t>
            </a:r>
            <a:r>
              <a:rPr lang="en-US" altLang="ja-JP" b="1" dirty="0">
                <a:solidFill>
                  <a:srgbClr val="FF0000"/>
                </a:solidFill>
                <a:highlight>
                  <a:srgbClr val="FFFF00"/>
                </a:highlight>
              </a:rPr>
              <a:t>]</a:t>
            </a:r>
          </a:p>
          <a:p>
            <a:endParaRPr lang="en-US" altLang="ja-JP" dirty="0"/>
          </a:p>
          <a:p>
            <a:pPr marL="0" indent="0">
              <a:buNone/>
            </a:pPr>
            <a:endParaRPr lang="en-US" altLang="ja-JP" b="1" dirty="0"/>
          </a:p>
          <a:p>
            <a:endParaRPr kumimoji="1" lang="ja-JP" altLang="en-US" dirty="0"/>
          </a:p>
        </p:txBody>
      </p:sp>
      <p:sp>
        <p:nvSpPr>
          <p:cNvPr id="4" name="Slide Number Placeholder 3">
            <a:extLst>
              <a:ext uri="{FF2B5EF4-FFF2-40B4-BE49-F238E27FC236}">
                <a16:creationId xmlns:a16="http://schemas.microsoft.com/office/drawing/2014/main" id="{92C866F1-F6C4-849C-5C28-0E0F6A60476F}"/>
              </a:ext>
            </a:extLst>
          </p:cNvPr>
          <p:cNvSpPr>
            <a:spLocks noGrp="1"/>
          </p:cNvSpPr>
          <p:nvPr>
            <p:ph type="sldNum" sz="quarter" idx="12"/>
          </p:nvPr>
        </p:nvSpPr>
        <p:spPr/>
        <p:txBody>
          <a:bodyPr/>
          <a:lstStyle/>
          <a:p>
            <a:fld id="{31CF226C-95D4-40B8-9E1A-366D2434025F}" type="slidenum">
              <a:rPr kumimoji="1" lang="ja-JP" altLang="en-US" smtClean="0"/>
              <a:t>11</a:t>
            </a:fld>
            <a:endParaRPr kumimoji="1" lang="ja-JP" altLang="en-US"/>
          </a:p>
        </p:txBody>
      </p:sp>
      <p:sp>
        <p:nvSpPr>
          <p:cNvPr id="6" name="TextBox 5">
            <a:extLst>
              <a:ext uri="{FF2B5EF4-FFF2-40B4-BE49-F238E27FC236}">
                <a16:creationId xmlns:a16="http://schemas.microsoft.com/office/drawing/2014/main" id="{A348DCAC-E74B-C06A-BFAC-3BCF3A50AA63}"/>
              </a:ext>
            </a:extLst>
          </p:cNvPr>
          <p:cNvSpPr txBox="1"/>
          <p:nvPr/>
        </p:nvSpPr>
        <p:spPr>
          <a:xfrm>
            <a:off x="10664142" y="6547875"/>
            <a:ext cx="1527858" cy="369332"/>
          </a:xfrm>
          <a:prstGeom prst="rect">
            <a:avLst/>
          </a:prstGeom>
          <a:noFill/>
        </p:spPr>
        <p:txBody>
          <a:bodyPr wrap="square">
            <a:spAutoFit/>
          </a:bodyPr>
          <a:lstStyle/>
          <a:p>
            <a:r>
              <a:rPr lang="ja-JP" altLang="en-US" b="1" dirty="0">
                <a:solidFill>
                  <a:schemeClr val="accent6"/>
                </a:solidFill>
              </a:rPr>
              <a:t>2312.12849</a:t>
            </a:r>
          </a:p>
        </p:txBody>
      </p:sp>
    </p:spTree>
    <p:extLst>
      <p:ext uri="{BB962C8B-B14F-4D97-AF65-F5344CB8AC3E}">
        <p14:creationId xmlns:p14="http://schemas.microsoft.com/office/powerpoint/2010/main" val="34702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49ACC-9BE3-E313-963F-E553844D7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DB8378-E07E-8168-AEC9-C8C8C861199C}"/>
              </a:ext>
            </a:extLst>
          </p:cNvPr>
          <p:cNvSpPr>
            <a:spLocks noGrp="1"/>
          </p:cNvSpPr>
          <p:nvPr>
            <p:ph type="title"/>
          </p:nvPr>
        </p:nvSpPr>
        <p:spPr>
          <a:xfrm>
            <a:off x="258097" y="100114"/>
            <a:ext cx="10515600" cy="1325563"/>
          </a:xfrm>
        </p:spPr>
        <p:txBody>
          <a:bodyPr/>
          <a:lstStyle/>
          <a:p>
            <a:r>
              <a:rPr kumimoji="1" lang="en-US" altLang="ja-JP" dirty="0">
                <a:solidFill>
                  <a:schemeClr val="accent4"/>
                </a:solidFill>
              </a:rPr>
              <a:t>Outline</a:t>
            </a:r>
            <a:endParaRPr kumimoji="1" lang="ja-JP" altLang="en-US" dirty="0">
              <a:solidFill>
                <a:schemeClr val="accent4"/>
              </a:solidFill>
            </a:endParaRPr>
          </a:p>
        </p:txBody>
      </p:sp>
      <p:sp>
        <p:nvSpPr>
          <p:cNvPr id="4" name="Content Placeholder 2">
            <a:extLst>
              <a:ext uri="{FF2B5EF4-FFF2-40B4-BE49-F238E27FC236}">
                <a16:creationId xmlns:a16="http://schemas.microsoft.com/office/drawing/2014/main" id="{25163978-664E-06E4-EB4E-F7E9A1D6DD7F}"/>
              </a:ext>
            </a:extLst>
          </p:cNvPr>
          <p:cNvSpPr txBox="1">
            <a:spLocks/>
          </p:cNvSpPr>
          <p:nvPr/>
        </p:nvSpPr>
        <p:spPr>
          <a:xfrm>
            <a:off x="363795" y="1425677"/>
            <a:ext cx="11828206" cy="6607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lang="en-US" altLang="ja-JP" sz="2400" dirty="0"/>
              <a:t> A quick introduction to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a:t>
            </a:r>
            <a:r>
              <a:rPr lang="en-US" altLang="ja-JP" sz="3200" b="1" dirty="0">
                <a:solidFill>
                  <a:srgbClr val="FF0000"/>
                </a:solidFill>
              </a:rPr>
              <a:t>Duo Bregman pseudo-divergences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Curved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Generalized Legendre transforms and information geometry</a:t>
            </a:r>
          </a:p>
          <a:p>
            <a:pPr marL="457200" indent="-457200">
              <a:buFont typeface="+mj-lt"/>
              <a:buAutoNum type="arabicPeriod"/>
            </a:pPr>
            <a:endParaRPr lang="en-US" altLang="ja-JP" sz="2400" dirty="0"/>
          </a:p>
          <a:p>
            <a:pPr marL="457200" indent="-457200">
              <a:buFont typeface="+mj-lt"/>
              <a:buAutoNum type="arabicPeriod"/>
            </a:pPr>
            <a:r>
              <a:rPr lang="en-US" altLang="ja-JP" sz="2400" dirty="0"/>
              <a:t> Generalized convexity and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Space of Bregman balls  </a:t>
            </a:r>
          </a:p>
          <a:p>
            <a:pPr marL="0" indent="0">
              <a:buFont typeface="Arial" panose="020B0604020202020204" pitchFamily="34" charset="0"/>
              <a:buNone/>
            </a:pPr>
            <a:endParaRPr lang="ja-JP" altLang="en-US" sz="2400" dirty="0"/>
          </a:p>
        </p:txBody>
      </p:sp>
    </p:spTree>
    <p:extLst>
      <p:ext uri="{BB962C8B-B14F-4D97-AF65-F5344CB8AC3E}">
        <p14:creationId xmlns:p14="http://schemas.microsoft.com/office/powerpoint/2010/main" val="218244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41F0-D7A2-89CA-8117-13A20A0DFEBF}"/>
              </a:ext>
            </a:extLst>
          </p:cNvPr>
          <p:cNvSpPr>
            <a:spLocks noGrp="1"/>
          </p:cNvSpPr>
          <p:nvPr>
            <p:ph type="title"/>
          </p:nvPr>
        </p:nvSpPr>
        <p:spPr>
          <a:xfrm>
            <a:off x="222244" y="183382"/>
            <a:ext cx="12192000" cy="1325563"/>
          </a:xfrm>
        </p:spPr>
        <p:txBody>
          <a:bodyPr/>
          <a:lstStyle/>
          <a:p>
            <a:r>
              <a:rPr kumimoji="1" lang="en-US" altLang="ja-JP" b="1" dirty="0">
                <a:solidFill>
                  <a:schemeClr val="accent4"/>
                </a:solidFill>
              </a:rPr>
              <a:t>Duo Bregman divergences: </a:t>
            </a:r>
            <a:br>
              <a:rPr kumimoji="1" lang="en-US" altLang="ja-JP" b="1" dirty="0">
                <a:solidFill>
                  <a:schemeClr val="accent4"/>
                </a:solidFill>
              </a:rPr>
            </a:br>
            <a:r>
              <a:rPr kumimoji="1" lang="en-US" altLang="ja-JP" b="1" dirty="0">
                <a:solidFill>
                  <a:schemeClr val="accent4"/>
                </a:solidFill>
              </a:rPr>
              <a:t>     Generalize BDs with </a:t>
            </a:r>
            <a:r>
              <a:rPr kumimoji="1" lang="en-US" altLang="ja-JP" b="1" u="sng" dirty="0">
                <a:solidFill>
                  <a:schemeClr val="accent4"/>
                </a:solidFill>
              </a:rPr>
              <a:t>a pair of generators</a:t>
            </a:r>
            <a:endParaRPr kumimoji="1" lang="ja-JP" altLang="en-US" b="1" u="sng" dirty="0">
              <a:solidFill>
                <a:schemeClr val="accent4"/>
              </a:solidFill>
            </a:endParaRPr>
          </a:p>
        </p:txBody>
      </p:sp>
      <p:sp>
        <p:nvSpPr>
          <p:cNvPr id="9" name="TextBox 8">
            <a:extLst>
              <a:ext uri="{FF2B5EF4-FFF2-40B4-BE49-F238E27FC236}">
                <a16:creationId xmlns:a16="http://schemas.microsoft.com/office/drawing/2014/main" id="{29477C88-96AF-96C8-ABCD-D6E7F05A375A}"/>
              </a:ext>
            </a:extLst>
          </p:cNvPr>
          <p:cNvSpPr txBox="1"/>
          <p:nvPr/>
        </p:nvSpPr>
        <p:spPr>
          <a:xfrm>
            <a:off x="8184623" y="2223402"/>
            <a:ext cx="3215640" cy="523220"/>
          </a:xfrm>
          <a:prstGeom prst="rect">
            <a:avLst/>
          </a:prstGeom>
          <a:noFill/>
        </p:spPr>
        <p:txBody>
          <a:bodyPr wrap="square">
            <a:spAutoFit/>
          </a:bodyPr>
          <a:lstStyle/>
          <a:p>
            <a:r>
              <a:rPr lang="en-US" altLang="ja-JP" sz="2800" b="1" dirty="0">
                <a:solidFill>
                  <a:srgbClr val="FF0000"/>
                </a:solidFill>
                <a:highlight>
                  <a:srgbClr val="FFFF00"/>
                </a:highlight>
              </a:rPr>
              <a:t>F</a:t>
            </a:r>
            <a:r>
              <a:rPr lang="en-US" altLang="ja-JP" sz="2800" b="1" baseline="-25000" dirty="0">
                <a:solidFill>
                  <a:srgbClr val="FF0000"/>
                </a:solidFill>
                <a:highlight>
                  <a:srgbClr val="FFFF00"/>
                </a:highlight>
              </a:rPr>
              <a:t>1</a:t>
            </a:r>
            <a:r>
              <a:rPr lang="en-US" altLang="ja-JP" sz="2800" b="1" dirty="0">
                <a:solidFill>
                  <a:srgbClr val="FF0000"/>
                </a:solidFill>
                <a:highlight>
                  <a:srgbClr val="FFFF00"/>
                </a:highlight>
              </a:rPr>
              <a:t>(</a:t>
            </a:r>
            <a:r>
              <a:rPr lang="el-GR" altLang="ja-JP" sz="2800" b="1" i="0" dirty="0">
                <a:solidFill>
                  <a:srgbClr val="FF0000"/>
                </a:solidFill>
                <a:effectLst/>
                <a:highlight>
                  <a:srgbClr val="FFFF00"/>
                </a:highlight>
                <a:latin typeface="Source Sans Pro" panose="020B0503030403020204" pitchFamily="34" charset="0"/>
              </a:rPr>
              <a:t>θ</a:t>
            </a:r>
            <a:r>
              <a:rPr lang="en-US" altLang="ja-JP" sz="2800" b="1" dirty="0">
                <a:solidFill>
                  <a:srgbClr val="FF0000"/>
                </a:solidFill>
                <a:highlight>
                  <a:srgbClr val="FFFF00"/>
                </a:highlight>
              </a:rPr>
              <a:t>) </a:t>
            </a:r>
            <a:r>
              <a:rPr lang="ja-JP" altLang="en-US" sz="2800" b="0" i="0" dirty="0">
                <a:solidFill>
                  <a:srgbClr val="DF000F"/>
                </a:solidFill>
                <a:effectLst/>
                <a:highlight>
                  <a:srgbClr val="FFFF00"/>
                </a:highlight>
                <a:latin typeface="Source Sans Pro" panose="020B0503030403020204" pitchFamily="34" charset="0"/>
              </a:rPr>
              <a:t>≥  </a:t>
            </a:r>
            <a:r>
              <a:rPr lang="en-US" altLang="ja-JP" sz="2800" b="1" dirty="0">
                <a:solidFill>
                  <a:srgbClr val="FF0000"/>
                </a:solidFill>
                <a:highlight>
                  <a:srgbClr val="FFFF00"/>
                </a:highlight>
              </a:rPr>
              <a:t>F</a:t>
            </a:r>
            <a:r>
              <a:rPr lang="en-US" altLang="ja-JP" sz="2800" b="1" baseline="-25000" dirty="0">
                <a:solidFill>
                  <a:srgbClr val="FF0000"/>
                </a:solidFill>
                <a:highlight>
                  <a:srgbClr val="FFFF00"/>
                </a:highlight>
              </a:rPr>
              <a:t>2</a:t>
            </a:r>
            <a:r>
              <a:rPr lang="en-US" altLang="ja-JP" sz="2800" b="1" dirty="0">
                <a:solidFill>
                  <a:srgbClr val="FF0000"/>
                </a:solidFill>
                <a:highlight>
                  <a:srgbClr val="FFFF00"/>
                </a:highlight>
              </a:rPr>
              <a:t>(</a:t>
            </a:r>
            <a:r>
              <a:rPr lang="el-GR" altLang="ja-JP" sz="2800" b="1" i="0" dirty="0">
                <a:solidFill>
                  <a:srgbClr val="FF0000"/>
                </a:solidFill>
                <a:effectLst/>
                <a:highlight>
                  <a:srgbClr val="FFFF00"/>
                </a:highlight>
                <a:latin typeface="Source Sans Pro" panose="020B0503030403020204" pitchFamily="34" charset="0"/>
              </a:rPr>
              <a:t>θ</a:t>
            </a:r>
            <a:r>
              <a:rPr lang="en-US" altLang="ja-JP" sz="2800" b="1" dirty="0">
                <a:solidFill>
                  <a:srgbClr val="FF0000"/>
                </a:solidFill>
                <a:highlight>
                  <a:srgbClr val="FFFF00"/>
                </a:highlight>
              </a:rPr>
              <a:t>)</a:t>
            </a:r>
            <a:r>
              <a:rPr lang="el-GR" altLang="ja-JP" sz="2800" b="1" i="0" dirty="0">
                <a:solidFill>
                  <a:srgbClr val="FF0000"/>
                </a:solidFill>
                <a:effectLst/>
                <a:highlight>
                  <a:srgbClr val="FFFF00"/>
                </a:highlight>
                <a:latin typeface="Source Sans Pro" panose="020B0503030403020204" pitchFamily="34" charset="0"/>
              </a:rPr>
              <a:t> </a:t>
            </a:r>
            <a:endParaRPr lang="ja-JP" altLang="en-US" sz="2800" dirty="0">
              <a:highlight>
                <a:srgbClr val="FFFF00"/>
              </a:highlight>
            </a:endParaRPr>
          </a:p>
        </p:txBody>
      </p:sp>
      <p:pic>
        <p:nvPicPr>
          <p:cNvPr id="11" name="Picture 10">
            <a:extLst>
              <a:ext uri="{FF2B5EF4-FFF2-40B4-BE49-F238E27FC236}">
                <a16:creationId xmlns:a16="http://schemas.microsoft.com/office/drawing/2014/main" id="{B8801CD7-A969-6E50-B99F-C935466D4913}"/>
              </a:ext>
            </a:extLst>
          </p:cNvPr>
          <p:cNvPicPr>
            <a:picLocks noChangeAspect="1"/>
          </p:cNvPicPr>
          <p:nvPr/>
        </p:nvPicPr>
        <p:blipFill>
          <a:blip r:embed="rId3"/>
          <a:stretch>
            <a:fillRect/>
          </a:stretch>
        </p:blipFill>
        <p:spPr>
          <a:xfrm>
            <a:off x="5597912" y="3398833"/>
            <a:ext cx="6478945" cy="558530"/>
          </a:xfrm>
          <a:prstGeom prst="rect">
            <a:avLst/>
          </a:prstGeom>
        </p:spPr>
      </p:pic>
      <p:sp>
        <p:nvSpPr>
          <p:cNvPr id="12" name="TextBox 11">
            <a:extLst>
              <a:ext uri="{FF2B5EF4-FFF2-40B4-BE49-F238E27FC236}">
                <a16:creationId xmlns:a16="http://schemas.microsoft.com/office/drawing/2014/main" id="{3F4CD15D-FF28-FCE5-0C13-5F42C821AEFD}"/>
              </a:ext>
            </a:extLst>
          </p:cNvPr>
          <p:cNvSpPr txBox="1"/>
          <p:nvPr/>
        </p:nvSpPr>
        <p:spPr>
          <a:xfrm>
            <a:off x="587257" y="4888271"/>
            <a:ext cx="10952037" cy="1600438"/>
          </a:xfrm>
          <a:prstGeom prst="rect">
            <a:avLst/>
          </a:prstGeom>
          <a:noFill/>
        </p:spPr>
        <p:txBody>
          <a:bodyPr wrap="none" rtlCol="0">
            <a:spAutoFit/>
          </a:bodyPr>
          <a:lstStyle/>
          <a:p>
            <a:pPr marL="457200" indent="-457200">
              <a:buFont typeface="Arial" panose="020B0604020202020204" pitchFamily="34" charset="0"/>
              <a:buChar char="•"/>
            </a:pPr>
            <a:r>
              <a:rPr kumimoji="1" lang="en-US" altLang="ja-JP" sz="2800" dirty="0"/>
              <a:t>Recover Bregman divergence when  </a:t>
            </a:r>
            <a:r>
              <a:rPr lang="en-US" altLang="ja-JP" sz="2800" b="1" dirty="0">
                <a:solidFill>
                  <a:srgbClr val="FF0000"/>
                </a:solidFill>
              </a:rPr>
              <a:t>F</a:t>
            </a:r>
            <a:r>
              <a:rPr lang="en-US" altLang="ja-JP" sz="2800" b="1" baseline="-25000" dirty="0">
                <a:solidFill>
                  <a:srgbClr val="FF0000"/>
                </a:solidFill>
              </a:rPr>
              <a:t>1</a:t>
            </a:r>
            <a:r>
              <a:rPr lang="en-US" altLang="ja-JP" sz="2800" b="1" dirty="0">
                <a:solidFill>
                  <a:srgbClr val="FF0000"/>
                </a:solidFill>
              </a:rPr>
              <a:t>(</a:t>
            </a:r>
            <a:r>
              <a:rPr lang="el-GR" altLang="ja-JP" sz="2800" b="1" i="0" dirty="0">
                <a:solidFill>
                  <a:srgbClr val="FF0000"/>
                </a:solidFill>
                <a:effectLst/>
                <a:latin typeface="Source Sans Pro" panose="020B0503030403020204" pitchFamily="34" charset="0"/>
              </a:rPr>
              <a:t>θ</a:t>
            </a:r>
            <a:r>
              <a:rPr lang="en-US" altLang="ja-JP" sz="2800" b="1" dirty="0">
                <a:solidFill>
                  <a:srgbClr val="FF0000"/>
                </a:solidFill>
              </a:rPr>
              <a:t>) </a:t>
            </a:r>
            <a:r>
              <a:rPr lang="en-US" altLang="ja-JP" sz="2800" dirty="0">
                <a:solidFill>
                  <a:srgbClr val="DF000F"/>
                </a:solidFill>
                <a:latin typeface="Source Sans Pro" panose="020B0503030403020204" pitchFamily="34" charset="0"/>
              </a:rPr>
              <a:t>=</a:t>
            </a:r>
            <a:r>
              <a:rPr lang="ja-JP" altLang="en-US" sz="2800" b="0" i="0" dirty="0">
                <a:solidFill>
                  <a:srgbClr val="DF000F"/>
                </a:solidFill>
                <a:effectLst/>
                <a:latin typeface="Source Sans Pro" panose="020B0503030403020204" pitchFamily="34" charset="0"/>
              </a:rPr>
              <a:t>  </a:t>
            </a:r>
            <a:r>
              <a:rPr lang="en-US" altLang="ja-JP" sz="2800" b="1" dirty="0">
                <a:solidFill>
                  <a:srgbClr val="FF0000"/>
                </a:solidFill>
              </a:rPr>
              <a:t>F</a:t>
            </a:r>
            <a:r>
              <a:rPr lang="en-US" altLang="ja-JP" sz="2800" b="1" baseline="-25000" dirty="0">
                <a:solidFill>
                  <a:srgbClr val="FF0000"/>
                </a:solidFill>
              </a:rPr>
              <a:t>2</a:t>
            </a:r>
            <a:r>
              <a:rPr lang="en-US" altLang="ja-JP" sz="2800" b="1" dirty="0">
                <a:solidFill>
                  <a:srgbClr val="FF0000"/>
                </a:solidFill>
              </a:rPr>
              <a:t>(</a:t>
            </a:r>
            <a:r>
              <a:rPr lang="el-GR" altLang="ja-JP" sz="2800" b="1" i="0" dirty="0">
                <a:solidFill>
                  <a:srgbClr val="FF0000"/>
                </a:solidFill>
                <a:effectLst/>
                <a:latin typeface="Source Sans Pro" panose="020B0503030403020204" pitchFamily="34" charset="0"/>
              </a:rPr>
              <a:t>θ</a:t>
            </a:r>
            <a:r>
              <a:rPr lang="en-US" altLang="ja-JP" sz="2800" b="1" dirty="0">
                <a:solidFill>
                  <a:srgbClr val="FF0000"/>
                </a:solidFill>
              </a:rPr>
              <a:t>) = F(</a:t>
            </a:r>
            <a:r>
              <a:rPr lang="el-GR" altLang="ja-JP" sz="2800" b="1" i="0" dirty="0">
                <a:solidFill>
                  <a:srgbClr val="FF0000"/>
                </a:solidFill>
                <a:effectLst/>
                <a:latin typeface="Source Sans Pro" panose="020B0503030403020204" pitchFamily="34" charset="0"/>
              </a:rPr>
              <a:t>θ</a:t>
            </a:r>
            <a:r>
              <a:rPr lang="en-US" altLang="ja-JP" sz="2800" b="1" dirty="0">
                <a:solidFill>
                  <a:srgbClr val="FF0000"/>
                </a:solidFill>
              </a:rPr>
              <a:t>)</a:t>
            </a:r>
          </a:p>
          <a:p>
            <a:pPr marL="342900" indent="-342900">
              <a:buFont typeface="Arial" panose="020B0604020202020204" pitchFamily="34" charset="0"/>
              <a:buChar char="•"/>
            </a:pPr>
            <a:endParaRPr lang="en-US" altLang="ja-JP" sz="2400" i="0" dirty="0">
              <a:effectLst/>
            </a:endParaRPr>
          </a:p>
          <a:p>
            <a:pPr marL="342900" indent="-342900">
              <a:buFont typeface="Arial" panose="020B0604020202020204" pitchFamily="34" charset="0"/>
              <a:buChar char="•"/>
            </a:pPr>
            <a:r>
              <a:rPr lang="en-US" altLang="ja-JP" sz="2400" i="0" dirty="0">
                <a:effectLst/>
              </a:rPr>
              <a:t>Only </a:t>
            </a:r>
            <a:r>
              <a:rPr lang="en-US" altLang="ja-JP" sz="2400" b="1" i="0" dirty="0">
                <a:solidFill>
                  <a:srgbClr val="FF0000"/>
                </a:solidFill>
                <a:effectLst/>
                <a:highlight>
                  <a:srgbClr val="FFFF00"/>
                </a:highlight>
              </a:rPr>
              <a:t>pseudo-divergence</a:t>
            </a:r>
            <a:r>
              <a:rPr lang="en-US" altLang="ja-JP" sz="2400" i="0" dirty="0">
                <a:effectLst/>
              </a:rPr>
              <a:t> because </a:t>
            </a:r>
            <a:r>
              <a:rPr lang="en-US" altLang="ja-JP" sz="2800" dirty="0"/>
              <a:t>B</a:t>
            </a:r>
            <a:r>
              <a:rPr lang="en-US" altLang="ja-JP" sz="2800" baseline="-25000" dirty="0"/>
              <a:t>F1,F2</a:t>
            </a:r>
            <a:r>
              <a:rPr lang="en-US" altLang="ja-JP" sz="2800" dirty="0"/>
              <a:t>(</a:t>
            </a:r>
            <a:r>
              <a:rPr lang="el-GR" altLang="ja-JP" sz="2800" i="0" dirty="0">
                <a:effectLst/>
              </a:rPr>
              <a:t>θ</a:t>
            </a:r>
            <a:r>
              <a:rPr lang="en-US" altLang="ja-JP" sz="2800" i="0" dirty="0">
                <a:effectLst/>
              </a:rPr>
              <a:t>’’</a:t>
            </a:r>
            <a:r>
              <a:rPr lang="en-US" altLang="ja-JP" sz="2800" dirty="0"/>
              <a:t>:</a:t>
            </a:r>
            <a:r>
              <a:rPr lang="el-GR" altLang="ja-JP" sz="2800" i="0" dirty="0">
                <a:effectLst/>
              </a:rPr>
              <a:t> θ</a:t>
            </a:r>
            <a:r>
              <a:rPr lang="en-US" altLang="ja-JP" sz="2800" i="0" dirty="0">
                <a:effectLst/>
              </a:rPr>
              <a:t>’’</a:t>
            </a:r>
            <a:r>
              <a:rPr lang="en-US" altLang="ja-JP" sz="2800" dirty="0"/>
              <a:t>) positive, not zero.</a:t>
            </a:r>
            <a:r>
              <a:rPr lang="el-GR" altLang="ja-JP" sz="2800" i="0" dirty="0">
                <a:effectLst/>
              </a:rPr>
              <a:t> </a:t>
            </a:r>
            <a:endParaRPr lang="ja-JP" altLang="en-US" sz="2800" dirty="0"/>
          </a:p>
          <a:p>
            <a:endParaRPr kumimoji="1" lang="ja-JP" altLang="en-US" dirty="0"/>
          </a:p>
        </p:txBody>
      </p:sp>
      <p:sp>
        <p:nvSpPr>
          <p:cNvPr id="3" name="Slide Number Placeholder 2">
            <a:extLst>
              <a:ext uri="{FF2B5EF4-FFF2-40B4-BE49-F238E27FC236}">
                <a16:creationId xmlns:a16="http://schemas.microsoft.com/office/drawing/2014/main" id="{2A5FE0FA-662E-7E0E-59F0-02777E813DA1}"/>
              </a:ext>
            </a:extLst>
          </p:cNvPr>
          <p:cNvSpPr>
            <a:spLocks noGrp="1"/>
          </p:cNvSpPr>
          <p:nvPr>
            <p:ph type="sldNum" sz="quarter" idx="12"/>
          </p:nvPr>
        </p:nvSpPr>
        <p:spPr>
          <a:xfrm>
            <a:off x="9333657" y="6479470"/>
            <a:ext cx="2743200" cy="365125"/>
          </a:xfrm>
        </p:spPr>
        <p:txBody>
          <a:bodyPr/>
          <a:lstStyle/>
          <a:p>
            <a:fld id="{31CF226C-95D4-40B8-9E1A-366D2434025F}" type="slidenum">
              <a:rPr kumimoji="1" lang="ja-JP" altLang="en-US" smtClean="0"/>
              <a:t>13</a:t>
            </a:fld>
            <a:endParaRPr kumimoji="1" lang="ja-JP" altLang="en-US" dirty="0"/>
          </a:p>
        </p:txBody>
      </p:sp>
      <p:sp>
        <p:nvSpPr>
          <p:cNvPr id="4" name="TextBox 3">
            <a:extLst>
              <a:ext uri="{FF2B5EF4-FFF2-40B4-BE49-F238E27FC236}">
                <a16:creationId xmlns:a16="http://schemas.microsoft.com/office/drawing/2014/main" id="{363EBE82-F783-0835-529D-B566E6E90A1C}"/>
              </a:ext>
            </a:extLst>
          </p:cNvPr>
          <p:cNvSpPr txBox="1"/>
          <p:nvPr/>
        </p:nvSpPr>
        <p:spPr>
          <a:xfrm>
            <a:off x="6079917" y="1608744"/>
            <a:ext cx="5822428" cy="461665"/>
          </a:xfrm>
          <a:prstGeom prst="rect">
            <a:avLst/>
          </a:prstGeom>
          <a:noFill/>
        </p:spPr>
        <p:txBody>
          <a:bodyPr wrap="none" rtlCol="0">
            <a:spAutoFit/>
          </a:bodyPr>
          <a:lstStyle/>
          <a:p>
            <a:r>
              <a:rPr kumimoji="1" lang="en-US" altLang="ja-JP" sz="2400" dirty="0"/>
              <a:t>One generator </a:t>
            </a:r>
            <a:r>
              <a:rPr kumimoji="1" lang="en-US" altLang="ja-JP" sz="2400" b="1" dirty="0">
                <a:solidFill>
                  <a:srgbClr val="FF0000"/>
                </a:solidFill>
              </a:rPr>
              <a:t>majorizes</a:t>
            </a:r>
            <a:r>
              <a:rPr kumimoji="1" lang="en-US" altLang="ja-JP" sz="2400" dirty="0"/>
              <a:t> the other one:</a:t>
            </a:r>
            <a:endParaRPr kumimoji="1" lang="ja-JP" altLang="en-US" sz="2400" dirty="0"/>
          </a:p>
        </p:txBody>
      </p:sp>
      <p:sp>
        <p:nvSpPr>
          <p:cNvPr id="6" name="TextBox 5">
            <a:extLst>
              <a:ext uri="{FF2B5EF4-FFF2-40B4-BE49-F238E27FC236}">
                <a16:creationId xmlns:a16="http://schemas.microsoft.com/office/drawing/2014/main" id="{0DACEBBD-3878-24D3-A6E8-B4417A3B3800}"/>
              </a:ext>
            </a:extLst>
          </p:cNvPr>
          <p:cNvSpPr txBox="1"/>
          <p:nvPr/>
        </p:nvSpPr>
        <p:spPr>
          <a:xfrm>
            <a:off x="5486690" y="5302649"/>
            <a:ext cx="5639285" cy="461665"/>
          </a:xfrm>
          <a:prstGeom prst="rect">
            <a:avLst/>
          </a:prstGeom>
          <a:noFill/>
        </p:spPr>
        <p:txBody>
          <a:bodyPr wrap="square">
            <a:spAutoFit/>
          </a:bodyPr>
          <a:lstStyle/>
          <a:p>
            <a:r>
              <a:rPr lang="en-US" altLang="ja-JP" sz="2400" dirty="0"/>
              <a:t>B</a:t>
            </a:r>
            <a:r>
              <a:rPr lang="en-US" altLang="ja-JP" sz="2400" baseline="-25000" dirty="0"/>
              <a:t>F</a:t>
            </a:r>
            <a:r>
              <a:rPr lang="en-US" altLang="ja-JP" sz="2400" dirty="0"/>
              <a:t>(</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lang="el-GR" altLang="ja-JP" sz="2400" i="0" dirty="0">
                <a:effectLst/>
                <a:latin typeface="Source Sans Pro" panose="020B0503030403020204" pitchFamily="34" charset="0"/>
              </a:rPr>
              <a:t> </a:t>
            </a:r>
            <a:r>
              <a:rPr lang="en-US" altLang="ja-JP" sz="2400" dirty="0"/>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2</a:t>
            </a:r>
            <a:r>
              <a:rPr lang="en-US" altLang="ja-JP" sz="2400" dirty="0"/>
              <a:t>)=F(</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lang="en-US" altLang="ja-JP" sz="2400" dirty="0"/>
              <a:t>)-F(</a:t>
            </a:r>
            <a:r>
              <a:rPr lang="el-GR" altLang="ja-JP" sz="2400" i="0" dirty="0">
                <a:effectLst/>
                <a:latin typeface="Source Sans Pro" panose="020B0503030403020204" pitchFamily="34" charset="0"/>
              </a:rPr>
              <a:t>θ</a:t>
            </a:r>
            <a:r>
              <a:rPr lang="en-US" altLang="ja-JP" sz="2400" baseline="-25000" dirty="0">
                <a:latin typeface="Source Sans Pro" panose="020B0503030403020204" pitchFamily="34" charset="0"/>
              </a:rPr>
              <a:t>2</a:t>
            </a:r>
            <a:r>
              <a:rPr lang="en-US" altLang="ja-JP" sz="2400" dirty="0"/>
              <a:t>)-&lt;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1</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2 ,</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F(</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2</a:t>
            </a:r>
            <a:r>
              <a:rPr lang="en-US" altLang="ja-JP" sz="2400" i="0" dirty="0">
                <a:effectLst/>
                <a:latin typeface="Source Sans Pro" panose="020B0503030403020204" pitchFamily="34" charset="0"/>
              </a:rPr>
              <a:t>)</a:t>
            </a:r>
            <a:r>
              <a:rPr lang="en-US" altLang="ja-JP" sz="2400" dirty="0"/>
              <a:t>&gt;</a:t>
            </a:r>
            <a:endParaRPr lang="ja-JP" altLang="en-US" sz="2400" dirty="0"/>
          </a:p>
        </p:txBody>
      </p:sp>
      <p:sp>
        <p:nvSpPr>
          <p:cNvPr id="5" name="TextBox 4">
            <a:extLst>
              <a:ext uri="{FF2B5EF4-FFF2-40B4-BE49-F238E27FC236}">
                <a16:creationId xmlns:a16="http://schemas.microsoft.com/office/drawing/2014/main" id="{01B0218A-DB83-04E2-CC11-C7852D6ED06A}"/>
              </a:ext>
            </a:extLst>
          </p:cNvPr>
          <p:cNvSpPr txBox="1"/>
          <p:nvPr/>
        </p:nvSpPr>
        <p:spPr>
          <a:xfrm>
            <a:off x="5486690" y="2912420"/>
            <a:ext cx="6123792" cy="523220"/>
          </a:xfrm>
          <a:prstGeom prst="rect">
            <a:avLst/>
          </a:prstGeom>
          <a:noFill/>
        </p:spPr>
        <p:txBody>
          <a:bodyPr wrap="none" rtlCol="0">
            <a:spAutoFit/>
          </a:bodyPr>
          <a:lstStyle/>
          <a:p>
            <a:r>
              <a:rPr lang="en-US" altLang="ja-JP" sz="2800" b="1" dirty="0">
                <a:solidFill>
                  <a:srgbClr val="FF0000"/>
                </a:solidFill>
              </a:rPr>
              <a:t>D</a:t>
            </a:r>
            <a:r>
              <a:rPr kumimoji="1" lang="en-US" altLang="ja-JP" sz="2800" b="1" dirty="0">
                <a:solidFill>
                  <a:srgbClr val="FF0000"/>
                </a:solidFill>
              </a:rPr>
              <a:t>uo Bregman pseudo-divergence</a:t>
            </a:r>
            <a:r>
              <a:rPr kumimoji="1" lang="en-US" altLang="ja-JP" sz="2800" dirty="0"/>
              <a:t>:</a:t>
            </a:r>
            <a:endParaRPr kumimoji="1" lang="ja-JP" altLang="en-US" sz="2800" dirty="0"/>
          </a:p>
        </p:txBody>
      </p:sp>
      <p:sp>
        <p:nvSpPr>
          <p:cNvPr id="10" name="TextBox 9">
            <a:extLst>
              <a:ext uri="{FF2B5EF4-FFF2-40B4-BE49-F238E27FC236}">
                <a16:creationId xmlns:a16="http://schemas.microsoft.com/office/drawing/2014/main" id="{F3542E5E-B4FF-43BA-6A6E-2F3A2A72C9A4}"/>
              </a:ext>
            </a:extLst>
          </p:cNvPr>
          <p:cNvSpPr txBox="1"/>
          <p:nvPr/>
        </p:nvSpPr>
        <p:spPr>
          <a:xfrm>
            <a:off x="7289097" y="3879533"/>
            <a:ext cx="29750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i="0" dirty="0">
                <a:effectLst/>
                <a:latin typeface="Source Sans Pro" panose="020B0503030403020204" pitchFamily="34" charset="0"/>
              </a:rPr>
              <a:t>≥</a:t>
            </a:r>
            <a:r>
              <a:rPr lang="en-US" altLang="ja-JP" sz="3200" dirty="0"/>
              <a:t> </a:t>
            </a:r>
            <a:r>
              <a:rPr lang="en-US" altLang="ja-JP" sz="2400" dirty="0">
                <a:solidFill>
                  <a:srgbClr val="1C01BF"/>
                </a:solidFill>
              </a:rPr>
              <a:t>B</a:t>
            </a:r>
            <a:r>
              <a:rPr lang="en-US" altLang="ja-JP" sz="2400" baseline="-25000" dirty="0">
                <a:solidFill>
                  <a:srgbClr val="1C01BF"/>
                </a:solidFill>
              </a:rPr>
              <a:t>F2</a:t>
            </a:r>
            <a:r>
              <a:rPr lang="en-US" altLang="ja-JP" sz="2400" dirty="0">
                <a:solidFill>
                  <a:srgbClr val="1C01BF"/>
                </a:solidFill>
              </a:rPr>
              <a:t>(</a:t>
            </a:r>
            <a:r>
              <a:rPr lang="el-GR" altLang="ja-JP" sz="2400" i="0" dirty="0">
                <a:solidFill>
                  <a:srgbClr val="1C01BF"/>
                </a:solidFill>
                <a:effectLst/>
                <a:latin typeface="Source Sans Pro" panose="020B0503030403020204" pitchFamily="34" charset="0"/>
              </a:rPr>
              <a:t>θ</a:t>
            </a:r>
            <a:r>
              <a:rPr lang="en-US" altLang="ja-JP" sz="2400" dirty="0">
                <a:solidFill>
                  <a:srgbClr val="1C01BF"/>
                </a:solidFill>
              </a:rPr>
              <a:t>:</a:t>
            </a:r>
            <a:r>
              <a:rPr lang="el-GR" altLang="ja-JP" sz="2400" i="0" dirty="0">
                <a:solidFill>
                  <a:srgbClr val="1C01BF"/>
                </a:solidFill>
                <a:effectLst/>
                <a:latin typeface="Source Sans Pro" panose="020B0503030403020204" pitchFamily="34" charset="0"/>
              </a:rPr>
              <a:t> θ</a:t>
            </a:r>
            <a:r>
              <a:rPr lang="en-US" altLang="ja-JP" sz="2400" i="0" baseline="30000" dirty="0">
                <a:solidFill>
                  <a:srgbClr val="1C01BF"/>
                </a:solidFill>
                <a:effectLst/>
                <a:latin typeface="Source Sans Pro" panose="020B0503030403020204" pitchFamily="34" charset="0"/>
              </a:rPr>
              <a:t>’</a:t>
            </a:r>
            <a:r>
              <a:rPr lang="en-US" altLang="ja-JP" sz="2400" dirty="0">
                <a:solidFill>
                  <a:srgbClr val="1C01BF"/>
                </a:solidFill>
              </a:rPr>
              <a:t>)</a:t>
            </a:r>
            <a:endParaRPr lang="ja-JP" altLang="en-US" sz="2000" dirty="0">
              <a:solidFill>
                <a:srgbClr val="1C01BF"/>
              </a:solidFill>
            </a:endParaRPr>
          </a:p>
        </p:txBody>
      </p:sp>
      <p:grpSp>
        <p:nvGrpSpPr>
          <p:cNvPr id="19" name="Group 18">
            <a:extLst>
              <a:ext uri="{FF2B5EF4-FFF2-40B4-BE49-F238E27FC236}">
                <a16:creationId xmlns:a16="http://schemas.microsoft.com/office/drawing/2014/main" id="{C08915A2-6561-6DDA-6BF1-53EDAF78DA4D}"/>
              </a:ext>
            </a:extLst>
          </p:cNvPr>
          <p:cNvGrpSpPr/>
          <p:nvPr/>
        </p:nvGrpSpPr>
        <p:grpSpPr>
          <a:xfrm>
            <a:off x="791736" y="1433889"/>
            <a:ext cx="4427035" cy="3422889"/>
            <a:chOff x="791736" y="1433889"/>
            <a:chExt cx="4918375" cy="3787809"/>
          </a:xfrm>
        </p:grpSpPr>
        <p:pic>
          <p:nvPicPr>
            <p:cNvPr id="7" name="Picture 6">
              <a:extLst>
                <a:ext uri="{FF2B5EF4-FFF2-40B4-BE49-F238E27FC236}">
                  <a16:creationId xmlns:a16="http://schemas.microsoft.com/office/drawing/2014/main" id="{7C855F1E-A1FC-9F7F-4F65-05091FFA8545}"/>
                </a:ext>
              </a:extLst>
            </p:cNvPr>
            <p:cNvPicPr>
              <a:picLocks noChangeAspect="1"/>
            </p:cNvPicPr>
            <p:nvPr/>
          </p:nvPicPr>
          <p:blipFill>
            <a:blip r:embed="rId4"/>
            <a:stretch>
              <a:fillRect/>
            </a:stretch>
          </p:blipFill>
          <p:spPr>
            <a:xfrm>
              <a:off x="791736" y="1433889"/>
              <a:ext cx="4918375" cy="3787809"/>
            </a:xfrm>
            <a:prstGeom prst="rect">
              <a:avLst/>
            </a:prstGeom>
          </p:spPr>
        </p:pic>
        <p:cxnSp>
          <p:nvCxnSpPr>
            <p:cNvPr id="13" name="Straight Arrow Connector 12">
              <a:extLst>
                <a:ext uri="{FF2B5EF4-FFF2-40B4-BE49-F238E27FC236}">
                  <a16:creationId xmlns:a16="http://schemas.microsoft.com/office/drawing/2014/main" id="{43243D7E-E988-856D-11B6-1202DECBE0E0}"/>
                </a:ext>
              </a:extLst>
            </p:cNvPr>
            <p:cNvCxnSpPr/>
            <p:nvPr/>
          </p:nvCxnSpPr>
          <p:spPr>
            <a:xfrm>
              <a:off x="1806498" y="2869289"/>
              <a:ext cx="0" cy="82473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1705FD2-75E3-ACC7-294F-FBCD5F594D6A}"/>
                </a:ext>
              </a:extLst>
            </p:cNvPr>
            <p:cNvSpPr txBox="1"/>
            <p:nvPr/>
          </p:nvSpPr>
          <p:spPr>
            <a:xfrm>
              <a:off x="1806498" y="3472513"/>
              <a:ext cx="1613530" cy="369332"/>
            </a:xfrm>
            <a:prstGeom prst="rect">
              <a:avLst/>
            </a:prstGeom>
            <a:noFill/>
          </p:spPr>
          <p:txBody>
            <a:bodyPr wrap="square">
              <a:spAutoFit/>
            </a:bodyPr>
            <a:lstStyle/>
            <a:p>
              <a:r>
                <a:rPr lang="en-US" altLang="ja-JP" sz="1800" dirty="0"/>
                <a:t>B</a:t>
              </a:r>
              <a:r>
                <a:rPr lang="en-US" altLang="ja-JP" sz="1800" baseline="-25000" dirty="0"/>
                <a:t>F1,F2</a:t>
              </a:r>
              <a:r>
                <a:rPr lang="en-US" altLang="ja-JP" sz="1800" dirty="0"/>
                <a:t>(</a:t>
              </a:r>
              <a:r>
                <a:rPr lang="el-GR" altLang="ja-JP" sz="1800" i="0" dirty="0">
                  <a:effectLst/>
                  <a:latin typeface="Source Sans Pro" panose="020B0503030403020204" pitchFamily="34" charset="0"/>
                </a:rPr>
                <a:t>θ</a:t>
              </a:r>
              <a:r>
                <a:rPr lang="en-US" altLang="ja-JP" dirty="0"/>
                <a:t>’’</a:t>
              </a:r>
              <a:r>
                <a:rPr lang="en-US" altLang="ja-JP" sz="1800" dirty="0"/>
                <a:t>:</a:t>
              </a:r>
              <a:r>
                <a:rPr lang="el-GR" altLang="ja-JP" sz="1800" i="0" dirty="0">
                  <a:effectLst/>
                  <a:latin typeface="Source Sans Pro" panose="020B0503030403020204" pitchFamily="34" charset="0"/>
                </a:rPr>
                <a:t>θ</a:t>
              </a:r>
              <a:r>
                <a:rPr lang="en-US" altLang="ja-JP" dirty="0"/>
                <a:t>’’</a:t>
              </a:r>
              <a:r>
                <a:rPr lang="en-US" altLang="ja-JP" sz="1800" dirty="0"/>
                <a:t>)</a:t>
              </a:r>
              <a:endParaRPr lang="ja-JP" altLang="en-US" dirty="0"/>
            </a:p>
          </p:txBody>
        </p:sp>
      </p:grpSp>
      <p:sp>
        <p:nvSpPr>
          <p:cNvPr id="18" name="TextBox 17">
            <a:extLst>
              <a:ext uri="{FF2B5EF4-FFF2-40B4-BE49-F238E27FC236}">
                <a16:creationId xmlns:a16="http://schemas.microsoft.com/office/drawing/2014/main" id="{60224F6C-E8D4-9324-7515-ED723E38DBE8}"/>
              </a:ext>
            </a:extLst>
          </p:cNvPr>
          <p:cNvSpPr txBox="1"/>
          <p:nvPr/>
        </p:nvSpPr>
        <p:spPr>
          <a:xfrm>
            <a:off x="3631395" y="6291746"/>
            <a:ext cx="6272560" cy="523220"/>
          </a:xfrm>
          <a:prstGeom prst="rect">
            <a:avLst/>
          </a:prstGeom>
          <a:noFill/>
        </p:spPr>
        <p:txBody>
          <a:bodyPr wrap="square">
            <a:spAutoFit/>
          </a:bodyPr>
          <a:lstStyle/>
          <a:p>
            <a:r>
              <a:rPr kumimoji="1" lang="en-US" altLang="ja-JP" sz="2800" dirty="0"/>
              <a:t>But </a:t>
            </a:r>
            <a:r>
              <a:rPr lang="en-US" altLang="ja-JP" sz="2800" dirty="0"/>
              <a:t>w</a:t>
            </a:r>
            <a:r>
              <a:rPr kumimoji="1" lang="en-US" altLang="ja-JP" sz="2800" dirty="0"/>
              <a:t>hy considering two generators?</a:t>
            </a:r>
            <a:endParaRPr lang="ja-JP" altLang="en-US" sz="2800" dirty="0"/>
          </a:p>
        </p:txBody>
      </p:sp>
      <p:sp>
        <p:nvSpPr>
          <p:cNvPr id="15" name="TextBox 14">
            <a:extLst>
              <a:ext uri="{FF2B5EF4-FFF2-40B4-BE49-F238E27FC236}">
                <a16:creationId xmlns:a16="http://schemas.microsoft.com/office/drawing/2014/main" id="{C50A6508-7A95-21C5-4D81-209210971471}"/>
              </a:ext>
            </a:extLst>
          </p:cNvPr>
          <p:cNvSpPr txBox="1"/>
          <p:nvPr/>
        </p:nvSpPr>
        <p:spPr>
          <a:xfrm>
            <a:off x="1537831" y="4545454"/>
            <a:ext cx="6216804" cy="369332"/>
          </a:xfrm>
          <a:prstGeom prst="rect">
            <a:avLst/>
          </a:prstGeom>
          <a:noFill/>
        </p:spPr>
        <p:txBody>
          <a:bodyPr wrap="square">
            <a:spAutoFit/>
          </a:bodyPr>
          <a:lstStyle/>
          <a:p>
            <a:r>
              <a:rPr lang="el-GR" altLang="ja-JP" sz="1800" i="0" dirty="0">
                <a:effectLst/>
                <a:latin typeface="Source Sans Pro" panose="020B0503030403020204" pitchFamily="34" charset="0"/>
              </a:rPr>
              <a:t>θ</a:t>
            </a:r>
            <a:r>
              <a:rPr lang="en-US" altLang="ja-JP" dirty="0"/>
              <a:t>’’</a:t>
            </a:r>
            <a:endParaRPr lang="ja-JP" altLang="en-US" dirty="0"/>
          </a:p>
        </p:txBody>
      </p:sp>
    </p:spTree>
    <p:extLst>
      <p:ext uri="{BB962C8B-B14F-4D97-AF65-F5344CB8AC3E}">
        <p14:creationId xmlns:p14="http://schemas.microsoft.com/office/powerpoint/2010/main" val="2953099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664E-A107-DBFA-E0DD-FD649F8BA536}"/>
              </a:ext>
            </a:extLst>
          </p:cNvPr>
          <p:cNvSpPr>
            <a:spLocks noGrp="1"/>
          </p:cNvSpPr>
          <p:nvPr>
            <p:ph type="title"/>
          </p:nvPr>
        </p:nvSpPr>
        <p:spPr>
          <a:xfrm>
            <a:off x="167640" y="170053"/>
            <a:ext cx="9946132" cy="1325563"/>
          </a:xfrm>
        </p:spPr>
        <p:txBody>
          <a:bodyPr>
            <a:normAutofit fontScale="90000"/>
          </a:bodyPr>
          <a:lstStyle/>
          <a:p>
            <a:r>
              <a:rPr kumimoji="1" lang="en-US" altLang="ja-JP" b="1" dirty="0">
                <a:solidFill>
                  <a:schemeClr val="accent4"/>
                </a:solidFill>
              </a:rPr>
              <a:t>KLD between </a:t>
            </a:r>
            <a:r>
              <a:rPr kumimoji="1" lang="en-US" altLang="ja-JP" b="1" u="sng" dirty="0">
                <a:solidFill>
                  <a:srgbClr val="FF0000"/>
                </a:solidFill>
              </a:rPr>
              <a:t>nested exponential families </a:t>
            </a:r>
            <a:r>
              <a:rPr kumimoji="1" lang="en-US" altLang="ja-JP" b="1" dirty="0">
                <a:solidFill>
                  <a:schemeClr val="accent4"/>
                </a:solidFill>
              </a:rPr>
              <a:t>amount to duo Bregman pseudo-divergences</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3067F4D3-D4E2-9FFE-EB8B-5249AF557D1A}"/>
              </a:ext>
            </a:extLst>
          </p:cNvPr>
          <p:cNvSpPr>
            <a:spLocks noGrp="1"/>
          </p:cNvSpPr>
          <p:nvPr>
            <p:ph idx="1"/>
          </p:nvPr>
        </p:nvSpPr>
        <p:spPr>
          <a:xfrm>
            <a:off x="167640" y="1969728"/>
            <a:ext cx="12024360" cy="4351338"/>
          </a:xfrm>
        </p:spPr>
        <p:txBody>
          <a:bodyPr>
            <a:normAutofit fontScale="92500"/>
          </a:bodyPr>
          <a:lstStyle/>
          <a:p>
            <a:r>
              <a:rPr lang="en-US" altLang="ja-JP" dirty="0"/>
              <a:t>Consider an exponential family on support X</a:t>
            </a:r>
            <a:r>
              <a:rPr lang="en-US" altLang="ja-JP" baseline="-25000" dirty="0"/>
              <a:t>1</a:t>
            </a:r>
            <a:r>
              <a:rPr lang="en-US" altLang="ja-JP" dirty="0"/>
              <a:t>:</a:t>
            </a:r>
            <a:endParaRPr lang="en-US" altLang="ja-JP" baseline="-25000" dirty="0"/>
          </a:p>
          <a:p>
            <a:pPr marL="0" indent="0">
              <a:buNone/>
            </a:pPr>
            <a:r>
              <a:rPr lang="en-US" altLang="ja-JP" dirty="0"/>
              <a:t>                                        p</a:t>
            </a:r>
            <a:r>
              <a:rPr lang="en-US" altLang="ja-JP" i="0" dirty="0">
                <a:effectLst/>
              </a:rPr>
              <a:t>(</a:t>
            </a:r>
            <a:r>
              <a:rPr lang="en-US" altLang="ja-JP" dirty="0"/>
              <a:t>x|</a:t>
            </a:r>
            <a:r>
              <a:rPr lang="el-GR" altLang="ja-JP" i="0" dirty="0">
                <a:effectLst/>
              </a:rPr>
              <a:t> θ</a:t>
            </a:r>
            <a:r>
              <a:rPr lang="en-US" altLang="ja-JP" dirty="0"/>
              <a:t>) = </a:t>
            </a:r>
            <a:r>
              <a:rPr lang="en-US" altLang="ja-JP" i="0" dirty="0">
                <a:effectLst/>
              </a:rPr>
              <a:t>exp(&lt;x,</a:t>
            </a:r>
            <a:r>
              <a:rPr lang="el-GR" altLang="ja-JP" i="0" dirty="0">
                <a:effectLst/>
              </a:rPr>
              <a:t> θ </a:t>
            </a:r>
            <a:r>
              <a:rPr lang="en-US" altLang="ja-JP" i="0" dirty="0">
                <a:effectLst/>
              </a:rPr>
              <a:t>&gt;-</a:t>
            </a:r>
            <a:r>
              <a:rPr lang="en-US" altLang="ja-JP" b="1" i="0" dirty="0">
                <a:effectLst/>
              </a:rPr>
              <a:t>F</a:t>
            </a:r>
            <a:r>
              <a:rPr lang="en-US" altLang="ja-JP" b="1" i="0" baseline="-25000" dirty="0">
                <a:effectLst/>
              </a:rPr>
              <a:t>1</a:t>
            </a:r>
            <a:r>
              <a:rPr lang="en-US" altLang="ja-JP" b="1" i="0" dirty="0">
                <a:effectLst/>
              </a:rPr>
              <a:t>(</a:t>
            </a:r>
            <a:r>
              <a:rPr lang="el-GR" altLang="ja-JP" b="1" i="0" dirty="0">
                <a:effectLst/>
              </a:rPr>
              <a:t>θ</a:t>
            </a:r>
            <a:r>
              <a:rPr lang="en-US" altLang="ja-JP" b="1" i="0" dirty="0">
                <a:effectLst/>
              </a:rPr>
              <a:t>)</a:t>
            </a:r>
            <a:r>
              <a:rPr lang="en-US" altLang="ja-JP" i="0" dirty="0">
                <a:effectLst/>
              </a:rPr>
              <a:t>) d</a:t>
            </a:r>
            <a:r>
              <a:rPr lang="el-GR" altLang="ja-JP" i="0" dirty="0">
                <a:effectLst/>
              </a:rPr>
              <a:t>μ</a:t>
            </a:r>
            <a:r>
              <a:rPr lang="en-US" altLang="ja-JP" i="0" dirty="0">
                <a:effectLst/>
              </a:rPr>
              <a:t>(x)</a:t>
            </a:r>
            <a:endParaRPr lang="en-US" altLang="ja-JP" dirty="0"/>
          </a:p>
          <a:p>
            <a:pPr marL="0" indent="0">
              <a:buNone/>
            </a:pPr>
            <a:r>
              <a:rPr lang="en-US" altLang="ja-JP" dirty="0"/>
              <a:t>     with cumulant function F</a:t>
            </a:r>
            <a:r>
              <a:rPr lang="en-US" altLang="ja-JP" baseline="-25000" dirty="0"/>
              <a:t>1</a:t>
            </a:r>
            <a:r>
              <a:rPr lang="en-US" altLang="ja-JP" dirty="0"/>
              <a:t>(</a:t>
            </a:r>
            <a:r>
              <a:rPr lang="el-GR" altLang="ja-JP" i="0" dirty="0">
                <a:effectLst/>
              </a:rPr>
              <a:t>θ</a:t>
            </a:r>
            <a:r>
              <a:rPr lang="en-US" altLang="ja-JP" dirty="0"/>
              <a:t>)=log </a:t>
            </a:r>
            <a:r>
              <a:rPr lang="ja-JP" altLang="en-US" i="0" dirty="0">
                <a:effectLst/>
              </a:rPr>
              <a:t>∫</a:t>
            </a:r>
            <a:r>
              <a:rPr lang="en-US" altLang="ja-JP" i="0" baseline="-25000" dirty="0">
                <a:effectLst/>
              </a:rPr>
              <a:t>X1</a:t>
            </a:r>
            <a:r>
              <a:rPr lang="ja-JP" altLang="en-US" i="0" dirty="0">
                <a:effectLst/>
              </a:rPr>
              <a:t> </a:t>
            </a:r>
            <a:r>
              <a:rPr lang="en-US" altLang="ja-JP" i="0" dirty="0">
                <a:effectLst/>
              </a:rPr>
              <a:t>exp(&lt;x,</a:t>
            </a:r>
            <a:r>
              <a:rPr lang="el-GR" altLang="ja-JP" i="0" dirty="0">
                <a:effectLst/>
              </a:rPr>
              <a:t> θ </a:t>
            </a:r>
            <a:r>
              <a:rPr lang="en-US" altLang="ja-JP" i="0" dirty="0">
                <a:effectLst/>
              </a:rPr>
              <a:t>&gt;) d</a:t>
            </a:r>
            <a:r>
              <a:rPr lang="el-GR" altLang="ja-JP" i="0" dirty="0">
                <a:effectLst/>
              </a:rPr>
              <a:t>μ</a:t>
            </a:r>
            <a:r>
              <a:rPr lang="en-US" altLang="ja-JP" i="0" dirty="0">
                <a:effectLst/>
              </a:rPr>
              <a:t>(x) </a:t>
            </a:r>
            <a:endParaRPr lang="en-US" altLang="ja-JP" dirty="0"/>
          </a:p>
          <a:p>
            <a:r>
              <a:rPr lang="en-US" altLang="ja-JP" dirty="0"/>
              <a:t>Truncated exponential family with </a:t>
            </a:r>
            <a:r>
              <a:rPr lang="en-US" altLang="ja-JP" b="1" dirty="0">
                <a:solidFill>
                  <a:srgbClr val="FF0000"/>
                </a:solidFill>
              </a:rPr>
              <a:t>nested supports:  X</a:t>
            </a:r>
            <a:r>
              <a:rPr lang="en-US" altLang="ja-JP" b="1" baseline="-25000" dirty="0">
                <a:solidFill>
                  <a:srgbClr val="FF0000"/>
                </a:solidFill>
              </a:rPr>
              <a:t>1 </a:t>
            </a:r>
            <a:r>
              <a:rPr lang="ja-JP" altLang="en-US" b="1" i="0" dirty="0">
                <a:solidFill>
                  <a:srgbClr val="FF0000"/>
                </a:solidFill>
                <a:effectLst/>
              </a:rPr>
              <a:t>⊆ </a:t>
            </a:r>
            <a:r>
              <a:rPr lang="en-US" altLang="ja-JP" b="1" dirty="0">
                <a:solidFill>
                  <a:srgbClr val="FF0000"/>
                </a:solidFill>
              </a:rPr>
              <a:t>X</a:t>
            </a:r>
            <a:r>
              <a:rPr lang="en-US" altLang="ja-JP" b="1" baseline="-25000" dirty="0">
                <a:solidFill>
                  <a:srgbClr val="FF0000"/>
                </a:solidFill>
              </a:rPr>
              <a:t>2  </a:t>
            </a:r>
          </a:p>
          <a:p>
            <a:pPr marL="0" indent="0">
              <a:buNone/>
            </a:pPr>
            <a:r>
              <a:rPr lang="en-US" altLang="ja-JP" i="0" dirty="0">
                <a:effectLst/>
              </a:rPr>
              <a:t>                                       q(</a:t>
            </a:r>
            <a:r>
              <a:rPr lang="en-US" altLang="ja-JP" dirty="0"/>
              <a:t>x|</a:t>
            </a:r>
            <a:r>
              <a:rPr lang="el-GR" altLang="ja-JP" i="0" dirty="0">
                <a:effectLst/>
              </a:rPr>
              <a:t> θ</a:t>
            </a:r>
            <a:r>
              <a:rPr lang="en-US" altLang="ja-JP" dirty="0"/>
              <a:t>) = </a:t>
            </a:r>
            <a:r>
              <a:rPr lang="en-US" altLang="ja-JP" i="0" dirty="0">
                <a:effectLst/>
              </a:rPr>
              <a:t>exp(&lt;x,</a:t>
            </a:r>
            <a:r>
              <a:rPr lang="el-GR" altLang="ja-JP" i="0" dirty="0">
                <a:effectLst/>
              </a:rPr>
              <a:t> θ </a:t>
            </a:r>
            <a:r>
              <a:rPr lang="en-US" altLang="ja-JP" i="0" dirty="0">
                <a:effectLst/>
              </a:rPr>
              <a:t>&gt;-</a:t>
            </a:r>
            <a:r>
              <a:rPr lang="en-US" altLang="ja-JP" b="1" i="0" dirty="0">
                <a:effectLst/>
              </a:rPr>
              <a:t>F</a:t>
            </a:r>
            <a:r>
              <a:rPr lang="en-US" altLang="ja-JP" b="1" baseline="-25000" dirty="0"/>
              <a:t>2</a:t>
            </a:r>
            <a:r>
              <a:rPr lang="en-US" altLang="ja-JP" b="1" i="0" dirty="0">
                <a:effectLst/>
              </a:rPr>
              <a:t>(</a:t>
            </a:r>
            <a:r>
              <a:rPr lang="el-GR" altLang="ja-JP" b="1" i="0" dirty="0">
                <a:effectLst/>
              </a:rPr>
              <a:t>θ</a:t>
            </a:r>
            <a:r>
              <a:rPr lang="en-US" altLang="ja-JP" b="1" i="0" dirty="0">
                <a:effectLst/>
              </a:rPr>
              <a:t>)</a:t>
            </a:r>
            <a:r>
              <a:rPr lang="en-US" altLang="ja-JP" i="0" dirty="0">
                <a:effectLst/>
              </a:rPr>
              <a:t>) d</a:t>
            </a:r>
            <a:r>
              <a:rPr lang="el-GR" altLang="ja-JP" i="0" dirty="0">
                <a:effectLst/>
              </a:rPr>
              <a:t>μ</a:t>
            </a:r>
            <a:r>
              <a:rPr lang="en-US" altLang="ja-JP" i="0" dirty="0">
                <a:effectLst/>
              </a:rPr>
              <a:t>(x)</a:t>
            </a:r>
          </a:p>
          <a:p>
            <a:pPr marL="0" indent="0">
              <a:buNone/>
            </a:pPr>
            <a:r>
              <a:rPr lang="en-US" altLang="ja-JP" dirty="0"/>
              <a:t>    </a:t>
            </a:r>
            <a:r>
              <a:rPr lang="en-US" altLang="ja-JP" i="0" dirty="0">
                <a:effectLst/>
              </a:rPr>
              <a:t> </a:t>
            </a:r>
            <a:r>
              <a:rPr lang="en-US" altLang="ja-JP" dirty="0"/>
              <a:t>is an exponential family with F</a:t>
            </a:r>
            <a:r>
              <a:rPr lang="en-US" altLang="ja-JP" baseline="-25000" dirty="0"/>
              <a:t>2</a:t>
            </a:r>
            <a:r>
              <a:rPr lang="en-US" altLang="ja-JP" dirty="0"/>
              <a:t>(</a:t>
            </a:r>
            <a:r>
              <a:rPr lang="el-GR" altLang="ja-JP" i="0" dirty="0">
                <a:effectLst/>
              </a:rPr>
              <a:t>θ</a:t>
            </a:r>
            <a:r>
              <a:rPr lang="en-US" altLang="ja-JP" dirty="0"/>
              <a:t>)=log </a:t>
            </a:r>
            <a:r>
              <a:rPr lang="ja-JP" altLang="en-US" i="0" dirty="0">
                <a:effectLst/>
              </a:rPr>
              <a:t>∫</a:t>
            </a:r>
            <a:r>
              <a:rPr lang="en-US" altLang="ja-JP" i="0" baseline="-25000" dirty="0">
                <a:effectLst/>
              </a:rPr>
              <a:t>X2</a:t>
            </a:r>
            <a:r>
              <a:rPr lang="ja-JP" altLang="en-US" i="0" dirty="0">
                <a:effectLst/>
              </a:rPr>
              <a:t> </a:t>
            </a:r>
            <a:r>
              <a:rPr lang="en-US" altLang="ja-JP" i="0" dirty="0">
                <a:effectLst/>
              </a:rPr>
              <a:t>exp(&lt;x,</a:t>
            </a:r>
            <a:r>
              <a:rPr lang="el-GR" altLang="ja-JP" i="0" dirty="0">
                <a:effectLst/>
              </a:rPr>
              <a:t> θ </a:t>
            </a:r>
            <a:r>
              <a:rPr lang="en-US" altLang="ja-JP" i="0" dirty="0">
                <a:effectLst/>
              </a:rPr>
              <a:t>&gt;) d</a:t>
            </a:r>
            <a:r>
              <a:rPr lang="el-GR" altLang="ja-JP" i="0" dirty="0">
                <a:effectLst/>
              </a:rPr>
              <a:t>μ</a:t>
            </a:r>
            <a:r>
              <a:rPr lang="en-US" altLang="ja-JP" i="0" dirty="0">
                <a:effectLst/>
              </a:rPr>
              <a:t>(x) </a:t>
            </a:r>
            <a:r>
              <a:rPr lang="ja-JP" altLang="en-US" sz="2800" b="0" i="0" dirty="0">
                <a:effectLst/>
                <a:latin typeface="Source Sans Pro" panose="020B0503030403020204" pitchFamily="34" charset="0"/>
              </a:rPr>
              <a:t>≥</a:t>
            </a:r>
            <a:r>
              <a:rPr lang="ja-JP" altLang="en-US" i="0" dirty="0">
                <a:effectLst/>
              </a:rPr>
              <a:t> </a:t>
            </a:r>
            <a:r>
              <a:rPr lang="en-US" altLang="ja-JP" dirty="0"/>
              <a:t>F</a:t>
            </a:r>
            <a:r>
              <a:rPr lang="en-US" altLang="ja-JP" baseline="-25000" dirty="0"/>
              <a:t>1</a:t>
            </a:r>
            <a:r>
              <a:rPr lang="en-US" altLang="ja-JP" dirty="0"/>
              <a:t>(</a:t>
            </a:r>
            <a:r>
              <a:rPr lang="el-GR" altLang="ja-JP" i="0" dirty="0">
                <a:effectLst/>
              </a:rPr>
              <a:t>θ</a:t>
            </a:r>
            <a:r>
              <a:rPr lang="en-US" altLang="ja-JP" dirty="0"/>
              <a:t>)</a:t>
            </a:r>
          </a:p>
          <a:p>
            <a:endParaRPr lang="en-US" altLang="ja-JP" dirty="0"/>
          </a:p>
          <a:p>
            <a:r>
              <a:rPr lang="en-US" altLang="ja-JP" dirty="0"/>
              <a:t>Then KLD amounts to a </a:t>
            </a:r>
            <a:r>
              <a:rPr lang="en-US" altLang="ja-JP" b="1" dirty="0">
                <a:solidFill>
                  <a:srgbClr val="FF0000"/>
                </a:solidFill>
              </a:rPr>
              <a:t>reverse duo Bregman pseudo-divergence</a:t>
            </a:r>
            <a:r>
              <a:rPr lang="en-US" altLang="ja-JP" dirty="0"/>
              <a:t>:</a:t>
            </a:r>
          </a:p>
          <a:p>
            <a:pPr marL="0" indent="0">
              <a:buNone/>
            </a:pPr>
            <a:r>
              <a:rPr lang="en-US" altLang="ja-JP" dirty="0"/>
              <a:t>             </a:t>
            </a:r>
            <a:r>
              <a:rPr lang="en-US" altLang="ja-JP" b="1" dirty="0">
                <a:solidFill>
                  <a:srgbClr val="FF0000"/>
                </a:solidFill>
                <a:highlight>
                  <a:srgbClr val="FFFF00"/>
                </a:highlight>
              </a:rPr>
              <a:t>D</a:t>
            </a:r>
            <a:r>
              <a:rPr lang="en-US" altLang="ja-JP" b="1" baseline="-25000" dirty="0">
                <a:solidFill>
                  <a:srgbClr val="FF0000"/>
                </a:solidFill>
                <a:highlight>
                  <a:srgbClr val="FFFF00"/>
                </a:highlight>
              </a:rPr>
              <a:t>KL</a:t>
            </a:r>
            <a:r>
              <a:rPr lang="en-US" altLang="ja-JP" b="1" dirty="0">
                <a:solidFill>
                  <a:srgbClr val="FF0000"/>
                </a:solidFill>
                <a:highlight>
                  <a:srgbClr val="FFFF00"/>
                </a:highlight>
              </a:rPr>
              <a:t>[p</a:t>
            </a:r>
            <a:r>
              <a:rPr lang="en-US" altLang="ja-JP" b="1" i="0" dirty="0">
                <a:solidFill>
                  <a:srgbClr val="FF0000"/>
                </a:solidFill>
                <a:effectLst/>
                <a:highlight>
                  <a:srgbClr val="FFFF00"/>
                </a:highlight>
              </a:rPr>
              <a:t>(</a:t>
            </a:r>
            <a:r>
              <a:rPr lang="en-US" altLang="ja-JP" b="1" dirty="0">
                <a:solidFill>
                  <a:srgbClr val="FF0000"/>
                </a:solidFill>
                <a:highlight>
                  <a:srgbClr val="FFFF00"/>
                </a:highlight>
              </a:rPr>
              <a:t>x|</a:t>
            </a:r>
            <a:r>
              <a:rPr lang="el-GR" altLang="ja-JP" b="1" i="0" dirty="0">
                <a:solidFill>
                  <a:srgbClr val="FF0000"/>
                </a:solidFill>
                <a:effectLst/>
                <a:highlight>
                  <a:srgbClr val="FFFF00"/>
                </a:highlight>
              </a:rPr>
              <a:t> θ</a:t>
            </a:r>
            <a:r>
              <a:rPr lang="en-US" altLang="ja-JP" b="1" i="0" baseline="-25000" dirty="0">
                <a:solidFill>
                  <a:srgbClr val="FF0000"/>
                </a:solidFill>
                <a:effectLst/>
                <a:highlight>
                  <a:srgbClr val="FFFF00"/>
                </a:highlight>
              </a:rPr>
              <a:t>1</a:t>
            </a:r>
            <a:r>
              <a:rPr lang="en-US" altLang="ja-JP" b="1" dirty="0">
                <a:solidFill>
                  <a:srgbClr val="FF0000"/>
                </a:solidFill>
                <a:highlight>
                  <a:srgbClr val="FFFF00"/>
                </a:highlight>
              </a:rPr>
              <a:t>) :</a:t>
            </a:r>
            <a:r>
              <a:rPr lang="en-US" altLang="ja-JP" b="1" i="0" dirty="0">
                <a:solidFill>
                  <a:srgbClr val="FF0000"/>
                </a:solidFill>
                <a:effectLst/>
                <a:highlight>
                  <a:srgbClr val="FFFF00"/>
                </a:highlight>
              </a:rPr>
              <a:t> q(</a:t>
            </a:r>
            <a:r>
              <a:rPr lang="en-US" altLang="ja-JP" b="1" dirty="0">
                <a:solidFill>
                  <a:srgbClr val="FF0000"/>
                </a:solidFill>
                <a:highlight>
                  <a:srgbClr val="FFFF00"/>
                </a:highlight>
              </a:rPr>
              <a:t>x|</a:t>
            </a:r>
            <a:r>
              <a:rPr lang="el-GR" altLang="ja-JP" b="1" i="0" dirty="0">
                <a:solidFill>
                  <a:srgbClr val="FF0000"/>
                </a:solidFill>
                <a:effectLst/>
                <a:highlight>
                  <a:srgbClr val="FFFF00"/>
                </a:highlight>
              </a:rPr>
              <a:t> θ</a:t>
            </a:r>
            <a:r>
              <a:rPr lang="en-US" altLang="ja-JP" b="1" i="0" baseline="-25000" dirty="0">
                <a:solidFill>
                  <a:srgbClr val="FF0000"/>
                </a:solidFill>
                <a:effectLst/>
                <a:highlight>
                  <a:srgbClr val="FFFF00"/>
                </a:highlight>
              </a:rPr>
              <a:t>2</a:t>
            </a:r>
            <a:r>
              <a:rPr lang="en-US" altLang="ja-JP" b="1" dirty="0">
                <a:solidFill>
                  <a:srgbClr val="FF0000"/>
                </a:solidFill>
                <a:highlight>
                  <a:srgbClr val="FFFF00"/>
                </a:highlight>
              </a:rPr>
              <a:t>) ] =</a:t>
            </a:r>
            <a:r>
              <a:rPr lang="ja-JP" altLang="en-US" b="1" i="0" dirty="0">
                <a:solidFill>
                  <a:srgbClr val="FF0000"/>
                </a:solidFill>
                <a:effectLst/>
                <a:highlight>
                  <a:srgbClr val="FFFF00"/>
                </a:highlight>
              </a:rPr>
              <a:t> </a:t>
            </a:r>
            <a:r>
              <a:rPr lang="en-US" altLang="ja-JP" b="1" i="0" dirty="0">
                <a:solidFill>
                  <a:srgbClr val="FF0000"/>
                </a:solidFill>
                <a:effectLst/>
                <a:highlight>
                  <a:srgbClr val="FFFF00"/>
                </a:highlight>
              </a:rPr>
              <a:t>B</a:t>
            </a:r>
            <a:r>
              <a:rPr lang="en-US" altLang="ja-JP" b="1" i="0" baseline="-25000" dirty="0">
                <a:solidFill>
                  <a:srgbClr val="FF0000"/>
                </a:solidFill>
                <a:effectLst/>
                <a:highlight>
                  <a:srgbClr val="FFFF00"/>
                </a:highlight>
              </a:rPr>
              <a:t>F2,F1</a:t>
            </a:r>
            <a:r>
              <a:rPr lang="en-US" altLang="ja-JP" b="1" i="0" baseline="30000" dirty="0">
                <a:solidFill>
                  <a:srgbClr val="FF0000"/>
                </a:solidFill>
                <a:effectLst/>
                <a:highlight>
                  <a:srgbClr val="FFFF00"/>
                </a:highlight>
              </a:rPr>
              <a:t>rev</a:t>
            </a:r>
            <a:r>
              <a:rPr lang="en-US" altLang="ja-JP" b="1" i="0" dirty="0">
                <a:solidFill>
                  <a:srgbClr val="FF0000"/>
                </a:solidFill>
                <a:effectLst/>
                <a:highlight>
                  <a:srgbClr val="FFFF00"/>
                </a:highlight>
              </a:rPr>
              <a:t>(</a:t>
            </a:r>
            <a:r>
              <a:rPr lang="el-GR" altLang="ja-JP" b="1" i="0" dirty="0">
                <a:solidFill>
                  <a:srgbClr val="FF0000"/>
                </a:solidFill>
                <a:effectLst/>
                <a:highlight>
                  <a:srgbClr val="FFFF00"/>
                </a:highlight>
              </a:rPr>
              <a:t>θ</a:t>
            </a:r>
            <a:r>
              <a:rPr lang="en-US" altLang="ja-JP" b="1" i="0" baseline="-25000" dirty="0">
                <a:solidFill>
                  <a:srgbClr val="FF0000"/>
                </a:solidFill>
                <a:effectLst/>
                <a:highlight>
                  <a:srgbClr val="FFFF00"/>
                </a:highlight>
              </a:rPr>
              <a:t>1:</a:t>
            </a:r>
            <a:r>
              <a:rPr lang="el-GR" altLang="ja-JP" b="1" i="0" dirty="0">
                <a:solidFill>
                  <a:srgbClr val="FF0000"/>
                </a:solidFill>
                <a:effectLst/>
                <a:highlight>
                  <a:srgbClr val="FFFF00"/>
                </a:highlight>
              </a:rPr>
              <a:t> θ</a:t>
            </a:r>
            <a:r>
              <a:rPr lang="en-US" altLang="ja-JP" b="1" baseline="-25000" dirty="0">
                <a:solidFill>
                  <a:srgbClr val="FF0000"/>
                </a:solidFill>
                <a:highlight>
                  <a:srgbClr val="FFFF00"/>
                </a:highlight>
              </a:rPr>
              <a:t>2</a:t>
            </a:r>
            <a:r>
              <a:rPr lang="en-US" altLang="ja-JP" b="1" i="0" dirty="0">
                <a:solidFill>
                  <a:srgbClr val="FF0000"/>
                </a:solidFill>
                <a:effectLst/>
                <a:highlight>
                  <a:srgbClr val="FFFF00"/>
                </a:highlight>
              </a:rPr>
              <a:t>) </a:t>
            </a:r>
            <a:r>
              <a:rPr lang="en-US" altLang="ja-JP" b="1" i="0" dirty="0">
                <a:effectLst/>
              </a:rPr>
              <a:t>= B</a:t>
            </a:r>
            <a:r>
              <a:rPr lang="en-US" altLang="ja-JP" b="1" i="0" baseline="-25000" dirty="0">
                <a:effectLst/>
              </a:rPr>
              <a:t>F2,F1</a:t>
            </a:r>
            <a:r>
              <a:rPr lang="en-US" altLang="ja-JP" b="1" i="0" dirty="0">
                <a:effectLst/>
              </a:rPr>
              <a:t>(</a:t>
            </a:r>
            <a:r>
              <a:rPr lang="el-GR" altLang="ja-JP" b="1" i="0" dirty="0">
                <a:effectLst/>
              </a:rPr>
              <a:t>θ</a:t>
            </a:r>
            <a:r>
              <a:rPr lang="en-US" altLang="ja-JP" b="1" baseline="-25000" dirty="0"/>
              <a:t>2</a:t>
            </a:r>
            <a:r>
              <a:rPr lang="en-US" altLang="ja-JP" dirty="0"/>
              <a:t>:</a:t>
            </a:r>
            <a:r>
              <a:rPr lang="el-GR" altLang="ja-JP" b="1" i="0" dirty="0">
                <a:effectLst/>
              </a:rPr>
              <a:t> θ</a:t>
            </a:r>
            <a:r>
              <a:rPr lang="en-US" altLang="ja-JP" b="1" i="0" baseline="-25000" dirty="0">
                <a:effectLst/>
              </a:rPr>
              <a:t>1</a:t>
            </a:r>
            <a:r>
              <a:rPr lang="en-US" altLang="ja-JP" b="1" i="0" dirty="0">
                <a:effectLst/>
              </a:rPr>
              <a:t>)</a:t>
            </a:r>
            <a:endParaRPr lang="en-US" altLang="ja-JP" b="1" dirty="0"/>
          </a:p>
          <a:p>
            <a:endParaRPr kumimoji="1" lang="ja-JP" altLang="en-US" dirty="0">
              <a:solidFill>
                <a:srgbClr val="FF0000"/>
              </a:solidFill>
            </a:endParaRPr>
          </a:p>
        </p:txBody>
      </p:sp>
      <p:sp>
        <p:nvSpPr>
          <p:cNvPr id="5" name="TextBox 4">
            <a:extLst>
              <a:ext uri="{FF2B5EF4-FFF2-40B4-BE49-F238E27FC236}">
                <a16:creationId xmlns:a16="http://schemas.microsoft.com/office/drawing/2014/main" id="{18CFCC9A-636B-97FA-4545-8B466A892B59}"/>
              </a:ext>
            </a:extLst>
          </p:cNvPr>
          <p:cNvSpPr txBox="1"/>
          <p:nvPr/>
        </p:nvSpPr>
        <p:spPr>
          <a:xfrm>
            <a:off x="731520" y="6332698"/>
            <a:ext cx="11460480" cy="584775"/>
          </a:xfrm>
          <a:prstGeom prst="rect">
            <a:avLst/>
          </a:prstGeom>
          <a:noFill/>
        </p:spPr>
        <p:txBody>
          <a:bodyPr wrap="square">
            <a:spAutoFit/>
          </a:bodyPr>
          <a:lstStyle/>
          <a:p>
            <a:r>
              <a:rPr lang="en-US" altLang="ja-JP" sz="1600" i="0" dirty="0">
                <a:solidFill>
                  <a:schemeClr val="accent6"/>
                </a:solidFill>
                <a:effectLst/>
                <a:latin typeface="Arial" panose="020B0604020202020204" pitchFamily="34" charset="0"/>
              </a:rPr>
              <a:t>"Statistical divergences between densities of truncated exponential families with nested supports: Duo Bregman and duo Jensen divergences." </a:t>
            </a:r>
            <a:r>
              <a:rPr lang="en-US" altLang="ja-JP" sz="1600" i="1" dirty="0">
                <a:solidFill>
                  <a:schemeClr val="accent6"/>
                </a:solidFill>
                <a:effectLst/>
                <a:latin typeface="Arial" panose="020B0604020202020204" pitchFamily="34" charset="0"/>
              </a:rPr>
              <a:t>Entropy</a:t>
            </a:r>
            <a:r>
              <a:rPr lang="en-US" altLang="ja-JP" sz="1600" i="0" dirty="0">
                <a:solidFill>
                  <a:schemeClr val="accent6"/>
                </a:solidFill>
                <a:effectLst/>
                <a:latin typeface="Arial" panose="020B0604020202020204" pitchFamily="34" charset="0"/>
              </a:rPr>
              <a:t> 24.3 (2022)</a:t>
            </a:r>
            <a:endParaRPr lang="ja-JP" altLang="en-US" sz="1600" dirty="0">
              <a:solidFill>
                <a:schemeClr val="accent6"/>
              </a:solidFill>
            </a:endParaRPr>
          </a:p>
        </p:txBody>
      </p:sp>
      <p:cxnSp>
        <p:nvCxnSpPr>
          <p:cNvPr id="7" name="Straight Connector 6">
            <a:extLst>
              <a:ext uri="{FF2B5EF4-FFF2-40B4-BE49-F238E27FC236}">
                <a16:creationId xmlns:a16="http://schemas.microsoft.com/office/drawing/2014/main" id="{BBE782EF-A517-FB04-C9DC-BE10F55BC27D}"/>
              </a:ext>
            </a:extLst>
          </p:cNvPr>
          <p:cNvCxnSpPr/>
          <p:nvPr/>
        </p:nvCxnSpPr>
        <p:spPr>
          <a:xfrm>
            <a:off x="10113772" y="1420728"/>
            <a:ext cx="999744"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CC622F0-743B-2D59-59C6-AC151BB5C3F1}"/>
              </a:ext>
            </a:extLst>
          </p:cNvPr>
          <p:cNvCxnSpPr>
            <a:cxnSpLocks/>
          </p:cNvCxnSpPr>
          <p:nvPr/>
        </p:nvCxnSpPr>
        <p:spPr>
          <a:xfrm>
            <a:off x="9649968" y="1621165"/>
            <a:ext cx="1770888"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9BF14F46-1C64-7BF7-AF7B-3933753AA88B}"/>
              </a:ext>
            </a:extLst>
          </p:cNvPr>
          <p:cNvSpPr txBox="1"/>
          <p:nvPr/>
        </p:nvSpPr>
        <p:spPr>
          <a:xfrm>
            <a:off x="11457432" y="1086830"/>
            <a:ext cx="441960" cy="369332"/>
          </a:xfrm>
          <a:prstGeom prst="rect">
            <a:avLst/>
          </a:prstGeom>
          <a:noFill/>
        </p:spPr>
        <p:txBody>
          <a:bodyPr wrap="square">
            <a:spAutoFit/>
          </a:bodyPr>
          <a:lstStyle/>
          <a:p>
            <a:r>
              <a:rPr lang="en-US" altLang="ja-JP" dirty="0"/>
              <a:t>X</a:t>
            </a:r>
            <a:r>
              <a:rPr lang="en-US" altLang="ja-JP" baseline="-25000" dirty="0"/>
              <a:t>1</a:t>
            </a:r>
            <a:endParaRPr lang="ja-JP" altLang="en-US" dirty="0"/>
          </a:p>
        </p:txBody>
      </p:sp>
      <p:sp>
        <p:nvSpPr>
          <p:cNvPr id="13" name="TextBox 12">
            <a:extLst>
              <a:ext uri="{FF2B5EF4-FFF2-40B4-BE49-F238E27FC236}">
                <a16:creationId xmlns:a16="http://schemas.microsoft.com/office/drawing/2014/main" id="{8AB458F2-8B70-B9A2-F59D-369FC40053CE}"/>
              </a:ext>
            </a:extLst>
          </p:cNvPr>
          <p:cNvSpPr txBox="1"/>
          <p:nvPr/>
        </p:nvSpPr>
        <p:spPr>
          <a:xfrm>
            <a:off x="11500104" y="1436499"/>
            <a:ext cx="649224" cy="369332"/>
          </a:xfrm>
          <a:prstGeom prst="rect">
            <a:avLst/>
          </a:prstGeom>
          <a:noFill/>
        </p:spPr>
        <p:txBody>
          <a:bodyPr wrap="square">
            <a:spAutoFit/>
          </a:bodyPr>
          <a:lstStyle/>
          <a:p>
            <a:r>
              <a:rPr lang="en-US" altLang="ja-JP" dirty="0"/>
              <a:t>X</a:t>
            </a:r>
            <a:r>
              <a:rPr lang="en-US" altLang="ja-JP" baseline="-25000" dirty="0"/>
              <a:t>2</a:t>
            </a:r>
            <a:endParaRPr lang="ja-JP" altLang="en-US" dirty="0"/>
          </a:p>
        </p:txBody>
      </p:sp>
      <p:sp>
        <p:nvSpPr>
          <p:cNvPr id="15" name="TextBox 14">
            <a:extLst>
              <a:ext uri="{FF2B5EF4-FFF2-40B4-BE49-F238E27FC236}">
                <a16:creationId xmlns:a16="http://schemas.microsoft.com/office/drawing/2014/main" id="{C4A4E33D-0E3F-467A-39CB-10C7169C8B67}"/>
              </a:ext>
            </a:extLst>
          </p:cNvPr>
          <p:cNvSpPr txBox="1"/>
          <p:nvPr/>
        </p:nvSpPr>
        <p:spPr>
          <a:xfrm>
            <a:off x="10072116" y="1002969"/>
            <a:ext cx="1301496" cy="369332"/>
          </a:xfrm>
          <a:prstGeom prst="rect">
            <a:avLst/>
          </a:prstGeom>
          <a:noFill/>
        </p:spPr>
        <p:txBody>
          <a:bodyPr wrap="square">
            <a:spAutoFit/>
          </a:bodyPr>
          <a:lstStyle/>
          <a:p>
            <a:r>
              <a:rPr lang="en-US" altLang="ja-JP" dirty="0"/>
              <a:t>p</a:t>
            </a:r>
            <a:r>
              <a:rPr lang="en-US" altLang="ja-JP" i="0" dirty="0">
                <a:effectLst/>
              </a:rPr>
              <a:t>(</a:t>
            </a:r>
            <a:r>
              <a:rPr lang="en-US" altLang="ja-JP" dirty="0"/>
              <a:t>x|</a:t>
            </a:r>
            <a:r>
              <a:rPr lang="el-GR" altLang="ja-JP" i="0" dirty="0">
                <a:effectLst/>
              </a:rPr>
              <a:t> θ</a:t>
            </a:r>
            <a:r>
              <a:rPr lang="en-US" altLang="ja-JP" dirty="0"/>
              <a:t>) </a:t>
            </a:r>
            <a:endParaRPr lang="ja-JP" altLang="en-US" dirty="0"/>
          </a:p>
        </p:txBody>
      </p:sp>
      <p:sp>
        <p:nvSpPr>
          <p:cNvPr id="17" name="TextBox 16">
            <a:extLst>
              <a:ext uri="{FF2B5EF4-FFF2-40B4-BE49-F238E27FC236}">
                <a16:creationId xmlns:a16="http://schemas.microsoft.com/office/drawing/2014/main" id="{0A367921-7152-5CF8-F167-821EA9223602}"/>
              </a:ext>
            </a:extLst>
          </p:cNvPr>
          <p:cNvSpPr txBox="1"/>
          <p:nvPr/>
        </p:nvSpPr>
        <p:spPr>
          <a:xfrm>
            <a:off x="10119360" y="1665708"/>
            <a:ext cx="1533144" cy="369332"/>
          </a:xfrm>
          <a:prstGeom prst="rect">
            <a:avLst/>
          </a:prstGeom>
          <a:noFill/>
        </p:spPr>
        <p:txBody>
          <a:bodyPr wrap="square">
            <a:spAutoFit/>
          </a:bodyPr>
          <a:lstStyle/>
          <a:p>
            <a:r>
              <a:rPr lang="en-US" altLang="ja-JP" i="0" dirty="0">
                <a:effectLst/>
              </a:rPr>
              <a:t>q(</a:t>
            </a:r>
            <a:r>
              <a:rPr lang="en-US" altLang="ja-JP" dirty="0"/>
              <a:t>x|</a:t>
            </a:r>
            <a:r>
              <a:rPr lang="el-GR" altLang="ja-JP" i="0" dirty="0">
                <a:effectLst/>
              </a:rPr>
              <a:t> θ</a:t>
            </a:r>
            <a:r>
              <a:rPr lang="en-US" altLang="ja-JP" dirty="0"/>
              <a:t>) </a:t>
            </a:r>
            <a:endParaRPr lang="ja-JP" altLang="en-US" dirty="0"/>
          </a:p>
        </p:txBody>
      </p:sp>
      <p:sp>
        <p:nvSpPr>
          <p:cNvPr id="18" name="TextBox 17">
            <a:extLst>
              <a:ext uri="{FF2B5EF4-FFF2-40B4-BE49-F238E27FC236}">
                <a16:creationId xmlns:a16="http://schemas.microsoft.com/office/drawing/2014/main" id="{716A22BC-4879-0F8E-E522-B1A90D5CAE73}"/>
              </a:ext>
            </a:extLst>
          </p:cNvPr>
          <p:cNvSpPr txBox="1"/>
          <p:nvPr/>
        </p:nvSpPr>
        <p:spPr>
          <a:xfrm>
            <a:off x="10485156" y="2390265"/>
            <a:ext cx="1539204" cy="369332"/>
          </a:xfrm>
          <a:prstGeom prst="rect">
            <a:avLst/>
          </a:prstGeom>
          <a:noFill/>
        </p:spPr>
        <p:txBody>
          <a:bodyPr wrap="none" rtlCol="0">
            <a:spAutoFit/>
          </a:bodyPr>
          <a:lstStyle/>
          <a:p>
            <a:r>
              <a:rPr kumimoji="1" lang="en-US" altLang="ja-JP" dirty="0"/>
              <a:t>0 log(0/0)=0</a:t>
            </a:r>
            <a:endParaRPr kumimoji="1" lang="ja-JP" altLang="en-US" dirty="0"/>
          </a:p>
        </p:txBody>
      </p:sp>
      <p:sp>
        <p:nvSpPr>
          <p:cNvPr id="20" name="TextBox 19">
            <a:extLst>
              <a:ext uri="{FF2B5EF4-FFF2-40B4-BE49-F238E27FC236}">
                <a16:creationId xmlns:a16="http://schemas.microsoft.com/office/drawing/2014/main" id="{840E5C8C-5B4E-D0A2-5816-96802257AC35}"/>
              </a:ext>
            </a:extLst>
          </p:cNvPr>
          <p:cNvSpPr txBox="1"/>
          <p:nvPr/>
        </p:nvSpPr>
        <p:spPr>
          <a:xfrm>
            <a:off x="7801684" y="1985268"/>
            <a:ext cx="4954524" cy="369332"/>
          </a:xfrm>
          <a:prstGeom prst="rect">
            <a:avLst/>
          </a:prstGeom>
          <a:noFill/>
        </p:spPr>
        <p:txBody>
          <a:bodyPr wrap="square">
            <a:spAutoFit/>
          </a:bodyPr>
          <a:lstStyle/>
          <a:p>
            <a:pPr marL="0" indent="0">
              <a:buNone/>
            </a:pPr>
            <a:r>
              <a:rPr lang="en-US" altLang="ja-JP" dirty="0"/>
              <a:t>D</a:t>
            </a:r>
            <a:r>
              <a:rPr lang="en-US" altLang="ja-JP" baseline="-25000" dirty="0"/>
              <a:t>KL</a:t>
            </a:r>
            <a:r>
              <a:rPr lang="en-US" altLang="ja-JP" dirty="0"/>
              <a:t>[p(x):q(x)]=</a:t>
            </a:r>
            <a:r>
              <a:rPr lang="ja-JP" altLang="en-US" i="0" dirty="0">
                <a:effectLst/>
                <a:latin typeface="Source Sans Pro" panose="020B0503030403020204" pitchFamily="34" charset="0"/>
              </a:rPr>
              <a:t> ∫ </a:t>
            </a:r>
            <a:r>
              <a:rPr lang="en-US" altLang="ja-JP" i="0" dirty="0">
                <a:effectLst/>
                <a:latin typeface="Source Sans Pro" panose="020B0503030403020204" pitchFamily="34" charset="0"/>
              </a:rPr>
              <a:t>p(x) log (p(x)/q(x)) d</a:t>
            </a:r>
            <a:r>
              <a:rPr lang="el-GR" altLang="ja-JP" i="0" dirty="0">
                <a:effectLst/>
                <a:latin typeface="Source Sans Pro" panose="020B0503030403020204" pitchFamily="34" charset="0"/>
              </a:rPr>
              <a:t>μ</a:t>
            </a:r>
            <a:r>
              <a:rPr lang="en-US" altLang="ja-JP" i="0" dirty="0">
                <a:effectLst/>
                <a:latin typeface="Source Sans Pro" panose="020B0503030403020204" pitchFamily="34" charset="0"/>
              </a:rPr>
              <a:t>(x)</a:t>
            </a:r>
            <a:endParaRPr lang="en-US" altLang="ja-JP" dirty="0"/>
          </a:p>
        </p:txBody>
      </p:sp>
      <p:sp>
        <p:nvSpPr>
          <p:cNvPr id="22" name="TextBox 21">
            <a:extLst>
              <a:ext uri="{FF2B5EF4-FFF2-40B4-BE49-F238E27FC236}">
                <a16:creationId xmlns:a16="http://schemas.microsoft.com/office/drawing/2014/main" id="{33EA0D1C-8680-EB39-57B9-228F8C274A4A}"/>
              </a:ext>
            </a:extLst>
          </p:cNvPr>
          <p:cNvSpPr txBox="1"/>
          <p:nvPr/>
        </p:nvSpPr>
        <p:spPr>
          <a:xfrm>
            <a:off x="9723374" y="665108"/>
            <a:ext cx="2040636" cy="369332"/>
          </a:xfrm>
          <a:prstGeom prst="rect">
            <a:avLst/>
          </a:prstGeom>
          <a:noFill/>
        </p:spPr>
        <p:txBody>
          <a:bodyPr wrap="square">
            <a:spAutoFit/>
          </a:bodyPr>
          <a:lstStyle/>
          <a:p>
            <a:r>
              <a:rPr lang="en-US" altLang="ja-JP" i="0" dirty="0">
                <a:effectLst/>
              </a:rPr>
              <a:t>q(</a:t>
            </a:r>
            <a:r>
              <a:rPr lang="en-US" altLang="ja-JP" dirty="0"/>
              <a:t>x|</a:t>
            </a:r>
            <a:r>
              <a:rPr lang="el-GR" altLang="ja-JP" i="0" dirty="0">
                <a:effectLst/>
              </a:rPr>
              <a:t> θ</a:t>
            </a:r>
            <a:r>
              <a:rPr lang="en-US" altLang="ja-JP" dirty="0"/>
              <a:t>)</a:t>
            </a:r>
            <a:r>
              <a:rPr lang="en-US" altLang="ja-JP" b="0" i="0" dirty="0">
                <a:effectLst/>
                <a:latin typeface="Source Sans Pro" panose="020B0503030403020204" pitchFamily="34" charset="0"/>
              </a:rPr>
              <a:t>»</a:t>
            </a:r>
            <a:r>
              <a:rPr lang="en-US" altLang="ja-JP" dirty="0"/>
              <a:t> p</a:t>
            </a:r>
            <a:r>
              <a:rPr lang="en-US" altLang="ja-JP" i="0" dirty="0">
                <a:effectLst/>
              </a:rPr>
              <a:t>(</a:t>
            </a:r>
            <a:r>
              <a:rPr lang="en-US" altLang="ja-JP" dirty="0"/>
              <a:t>x|</a:t>
            </a:r>
            <a:r>
              <a:rPr lang="el-GR" altLang="ja-JP" i="0" dirty="0">
                <a:effectLst/>
              </a:rPr>
              <a:t> θ</a:t>
            </a:r>
            <a:r>
              <a:rPr lang="en-US" altLang="ja-JP" dirty="0"/>
              <a:t>) </a:t>
            </a:r>
            <a:endParaRPr lang="en-US" altLang="ja-JP" b="0" i="0" dirty="0">
              <a:solidFill>
                <a:srgbClr val="222222"/>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168C22B-2D22-8C79-6188-426BF19D50DE}"/>
              </a:ext>
            </a:extLst>
          </p:cNvPr>
          <p:cNvSpPr>
            <a:spLocks noGrp="1"/>
          </p:cNvSpPr>
          <p:nvPr>
            <p:ph type="sldNum" sz="quarter" idx="12"/>
          </p:nvPr>
        </p:nvSpPr>
        <p:spPr/>
        <p:txBody>
          <a:bodyPr/>
          <a:lstStyle/>
          <a:p>
            <a:fld id="{31CF226C-95D4-40B8-9E1A-366D2434025F}" type="slidenum">
              <a:rPr kumimoji="1" lang="ja-JP" altLang="en-US" smtClean="0"/>
              <a:t>14</a:t>
            </a:fld>
            <a:endParaRPr kumimoji="1" lang="ja-JP" altLang="en-US"/>
          </a:p>
        </p:txBody>
      </p:sp>
    </p:spTree>
    <p:extLst>
      <p:ext uri="{BB962C8B-B14F-4D97-AF65-F5344CB8AC3E}">
        <p14:creationId xmlns:p14="http://schemas.microsoft.com/office/powerpoint/2010/main" val="993126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6E45-FE62-D5AC-2B99-1309C1481767}"/>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DA45A7B7-050D-729F-440D-2AE643AA7068}"/>
              </a:ext>
            </a:extLst>
          </p:cNvPr>
          <p:cNvSpPr>
            <a:spLocks noGrp="1"/>
          </p:cNvSpPr>
          <p:nvPr>
            <p:ph idx="1"/>
          </p:nvPr>
        </p:nvSpPr>
        <p:spPr/>
        <p:txBody>
          <a:bodyPr/>
          <a:lstStyle/>
          <a:p>
            <a:endParaRPr kumimoji="1" lang="ja-JP" altLang="en-US"/>
          </a:p>
        </p:txBody>
      </p:sp>
      <p:pic>
        <p:nvPicPr>
          <p:cNvPr id="4098" name="Picture 2" descr="Image">
            <a:extLst>
              <a:ext uri="{FF2B5EF4-FFF2-40B4-BE49-F238E27FC236}">
                <a16:creationId xmlns:a16="http://schemas.microsoft.com/office/drawing/2014/main" id="{04E8B330-26AE-9974-18C0-BEC029D41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04DF56-4381-21C8-9A10-80639A12F189}"/>
              </a:ext>
            </a:extLst>
          </p:cNvPr>
          <p:cNvSpPr txBox="1"/>
          <p:nvPr/>
        </p:nvSpPr>
        <p:spPr>
          <a:xfrm>
            <a:off x="200722" y="1348571"/>
            <a:ext cx="6428363" cy="954107"/>
          </a:xfrm>
          <a:prstGeom prst="rect">
            <a:avLst/>
          </a:prstGeom>
          <a:noFill/>
        </p:spPr>
        <p:txBody>
          <a:bodyPr wrap="none" rtlCol="0">
            <a:spAutoFit/>
          </a:bodyPr>
          <a:lstStyle/>
          <a:p>
            <a:r>
              <a:rPr kumimoji="1" lang="en-US" altLang="ja-JP" sz="2800" b="1" dirty="0">
                <a:highlight>
                  <a:srgbClr val="FFFF00"/>
                </a:highlight>
              </a:rPr>
              <a:t>This is an example, DO NOT READ!</a:t>
            </a:r>
          </a:p>
          <a:p>
            <a:r>
              <a:rPr lang="en-US" altLang="ja-JP" sz="2800" b="1" dirty="0">
                <a:highlight>
                  <a:srgbClr val="FFFF00"/>
                </a:highlight>
              </a:rPr>
              <a:t>For illustration purpose!</a:t>
            </a:r>
            <a:endParaRPr kumimoji="1" lang="ja-JP" altLang="en-US" sz="2800" b="1" dirty="0">
              <a:highlight>
                <a:srgbClr val="FFFF00"/>
              </a:highlight>
            </a:endParaRPr>
          </a:p>
        </p:txBody>
      </p:sp>
    </p:spTree>
    <p:extLst>
      <p:ext uri="{BB962C8B-B14F-4D97-AF65-F5344CB8AC3E}">
        <p14:creationId xmlns:p14="http://schemas.microsoft.com/office/powerpoint/2010/main" val="2325442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246D-C165-C39F-78A1-38E78EFF937C}"/>
              </a:ext>
            </a:extLst>
          </p:cNvPr>
          <p:cNvSpPr>
            <a:spLocks noGrp="1"/>
          </p:cNvSpPr>
          <p:nvPr>
            <p:ph type="title"/>
          </p:nvPr>
        </p:nvSpPr>
        <p:spPr>
          <a:xfrm>
            <a:off x="218440" y="0"/>
            <a:ext cx="11755120" cy="1325563"/>
          </a:xfrm>
        </p:spPr>
        <p:txBody>
          <a:bodyPr/>
          <a:lstStyle/>
          <a:p>
            <a:r>
              <a:rPr kumimoji="1" lang="en-US" altLang="ja-JP" b="1" dirty="0">
                <a:solidFill>
                  <a:schemeClr val="accent4"/>
                </a:solidFill>
              </a:rPr>
              <a:t>Convex duality via Legendre-</a:t>
            </a:r>
            <a:r>
              <a:rPr kumimoji="1" lang="en-US" altLang="ja-JP" b="1" dirty="0" err="1">
                <a:solidFill>
                  <a:schemeClr val="accent4"/>
                </a:solidFill>
              </a:rPr>
              <a:t>Fenchel</a:t>
            </a:r>
            <a:r>
              <a:rPr kumimoji="1" lang="en-US" altLang="ja-JP" b="1" dirty="0">
                <a:solidFill>
                  <a:schemeClr val="accent4"/>
                </a:solidFill>
              </a:rPr>
              <a:t> transform</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BF256F79-85AC-40D5-939D-60CC273C80FB}"/>
              </a:ext>
            </a:extLst>
          </p:cNvPr>
          <p:cNvSpPr>
            <a:spLocks noGrp="1"/>
          </p:cNvSpPr>
          <p:nvPr>
            <p:ph idx="1"/>
          </p:nvPr>
        </p:nvSpPr>
        <p:spPr>
          <a:xfrm>
            <a:off x="218440" y="1104096"/>
            <a:ext cx="11938000" cy="5753903"/>
          </a:xfrm>
        </p:spPr>
        <p:txBody>
          <a:bodyPr>
            <a:normAutofit fontScale="77500" lnSpcReduction="20000"/>
          </a:bodyPr>
          <a:lstStyle/>
          <a:p>
            <a:r>
              <a:rPr kumimoji="1" lang="en-US" altLang="ja-JP" dirty="0"/>
              <a:t>Convex duality: Legendre-Fenchel transform of a convex function F: </a:t>
            </a:r>
          </a:p>
          <a:p>
            <a:pPr marL="0" indent="0">
              <a:buNone/>
            </a:pPr>
            <a:r>
              <a:rPr lang="en-US" altLang="ja-JP" dirty="0"/>
              <a:t>                    </a:t>
            </a:r>
            <a:r>
              <a:rPr lang="en-US" altLang="ja-JP" b="1" dirty="0">
                <a:solidFill>
                  <a:srgbClr val="FF0000"/>
                </a:solidFill>
                <a:highlight>
                  <a:srgbClr val="FFFF00"/>
                </a:highlight>
              </a:rPr>
              <a:t>F*(</a:t>
            </a:r>
            <a:r>
              <a:rPr lang="el-GR" altLang="ja-JP" b="1" dirty="0">
                <a:solidFill>
                  <a:srgbClr val="FF0000"/>
                </a:solidFill>
                <a:highlight>
                  <a:srgbClr val="FFFF00"/>
                </a:highlight>
              </a:rPr>
              <a:t>η</a:t>
            </a:r>
            <a:r>
              <a:rPr lang="en-US" altLang="ja-JP" b="1" dirty="0">
                <a:solidFill>
                  <a:srgbClr val="FF0000"/>
                </a:solidFill>
                <a:highlight>
                  <a:srgbClr val="FFFF00"/>
                </a:highlight>
              </a:rPr>
              <a:t>)=sup</a:t>
            </a:r>
            <a:r>
              <a:rPr lang="el-GR" altLang="ja-JP" b="1" i="0" dirty="0">
                <a:solidFill>
                  <a:srgbClr val="FF0000"/>
                </a:solidFill>
                <a:effectLst/>
                <a:highlight>
                  <a:srgbClr val="FFFF00"/>
                </a:highlight>
              </a:rPr>
              <a:t> </a:t>
            </a:r>
            <a:r>
              <a:rPr lang="el-GR" altLang="ja-JP" b="1" i="0" baseline="-25000" dirty="0">
                <a:solidFill>
                  <a:srgbClr val="FF0000"/>
                </a:solidFill>
                <a:effectLst/>
                <a:highlight>
                  <a:srgbClr val="FFFF00"/>
                </a:highlight>
              </a:rPr>
              <a:t>θ ∈ ϴ</a:t>
            </a:r>
            <a:r>
              <a:rPr lang="en-US" altLang="ja-JP" b="1" i="0" baseline="-25000" dirty="0">
                <a:solidFill>
                  <a:srgbClr val="FF0000"/>
                </a:solidFill>
                <a:effectLst/>
                <a:highlight>
                  <a:srgbClr val="FFFF00"/>
                </a:highlight>
              </a:rPr>
              <a:t> </a:t>
            </a:r>
            <a:r>
              <a:rPr lang="en-US" altLang="ja-JP" b="1" i="0" dirty="0">
                <a:solidFill>
                  <a:srgbClr val="FF0000"/>
                </a:solidFill>
                <a:effectLst/>
                <a:highlight>
                  <a:srgbClr val="FFFF00"/>
                </a:highlight>
              </a:rPr>
              <a:t>{ &lt;</a:t>
            </a:r>
            <a:r>
              <a:rPr lang="el-GR" altLang="ja-JP" b="1" i="0" dirty="0">
                <a:solidFill>
                  <a:srgbClr val="FF0000"/>
                </a:solidFill>
                <a:effectLst/>
                <a:highlight>
                  <a:srgbClr val="FFFF00"/>
                </a:highlight>
              </a:rPr>
              <a:t> θ</a:t>
            </a:r>
            <a:r>
              <a:rPr lang="en-US" altLang="ja-JP" b="1" i="0" dirty="0">
                <a:solidFill>
                  <a:srgbClr val="FF0000"/>
                </a:solidFill>
                <a:effectLst/>
                <a:highlight>
                  <a:srgbClr val="FFFF00"/>
                </a:highlight>
              </a:rPr>
              <a:t>,</a:t>
            </a:r>
            <a:r>
              <a:rPr lang="el-GR" altLang="ja-JP" b="1" dirty="0">
                <a:solidFill>
                  <a:srgbClr val="FF0000"/>
                </a:solidFill>
                <a:highlight>
                  <a:srgbClr val="FFFF00"/>
                </a:highlight>
              </a:rPr>
              <a:t> η </a:t>
            </a:r>
            <a:r>
              <a:rPr lang="en-US" altLang="ja-JP" b="1" i="0" dirty="0">
                <a:solidFill>
                  <a:srgbClr val="FF0000"/>
                </a:solidFill>
                <a:effectLst/>
                <a:highlight>
                  <a:srgbClr val="FFFF00"/>
                </a:highlight>
              </a:rPr>
              <a:t>&gt;-F(</a:t>
            </a:r>
            <a:r>
              <a:rPr lang="el-GR" altLang="ja-JP" b="1" i="0" dirty="0">
                <a:solidFill>
                  <a:srgbClr val="FF0000"/>
                </a:solidFill>
                <a:effectLst/>
                <a:highlight>
                  <a:srgbClr val="FFFF00"/>
                </a:highlight>
              </a:rPr>
              <a:t>θ</a:t>
            </a:r>
            <a:r>
              <a:rPr lang="en-US" altLang="ja-JP" b="1" i="0" dirty="0">
                <a:solidFill>
                  <a:srgbClr val="FF0000"/>
                </a:solidFill>
                <a:effectLst/>
                <a:highlight>
                  <a:srgbClr val="FFFF00"/>
                </a:highlight>
              </a:rPr>
              <a:t>) }</a:t>
            </a:r>
          </a:p>
          <a:p>
            <a:pPr marL="0" indent="0">
              <a:buNone/>
            </a:pPr>
            <a:endParaRPr lang="en-US" altLang="ja-JP" dirty="0"/>
          </a:p>
          <a:p>
            <a:r>
              <a:rPr lang="en-US" altLang="ja-JP" dirty="0"/>
              <a:t>Problem: </a:t>
            </a:r>
            <a:r>
              <a:rPr lang="en-US" altLang="ja-JP" dirty="0">
                <a:highlight>
                  <a:srgbClr val="00FF00"/>
                </a:highlight>
              </a:rPr>
              <a:t>some </a:t>
            </a:r>
            <a:r>
              <a:rPr lang="en-US" altLang="ja-JP" i="1" dirty="0">
                <a:highlight>
                  <a:srgbClr val="00FF00"/>
                </a:highlight>
              </a:rPr>
              <a:t>tricky functions </a:t>
            </a:r>
            <a:r>
              <a:rPr lang="en-US" altLang="ja-JP" dirty="0">
                <a:highlight>
                  <a:srgbClr val="00FF00"/>
                </a:highlight>
              </a:rPr>
              <a:t>with gradient map </a:t>
            </a:r>
            <a:r>
              <a:rPr kumimoji="1" lang="el-GR" altLang="ja-JP" dirty="0">
                <a:highlight>
                  <a:srgbClr val="00FF00"/>
                </a:highlight>
              </a:rPr>
              <a:t>∇</a:t>
            </a:r>
            <a:r>
              <a:rPr kumimoji="1" lang="en-US" altLang="ja-JP" dirty="0">
                <a:highlight>
                  <a:srgbClr val="00FF00"/>
                </a:highlight>
              </a:rPr>
              <a:t>F</a:t>
            </a:r>
            <a:r>
              <a:rPr lang="en-US" altLang="ja-JP" dirty="0">
                <a:highlight>
                  <a:srgbClr val="00FF00"/>
                </a:highlight>
              </a:rPr>
              <a:t> domain not convex…</a:t>
            </a:r>
          </a:p>
          <a:p>
            <a:pPr marL="0" indent="0">
              <a:buNone/>
            </a:pPr>
            <a:r>
              <a:rPr lang="en-US" altLang="ja-JP" dirty="0"/>
              <a:t>                Example:                                                                on upper plane domain </a:t>
            </a:r>
            <a:r>
              <a:rPr lang="el-GR" altLang="ja-JP" b="0" i="0" dirty="0">
                <a:effectLst/>
                <a:latin typeface="Source Sans Pro" panose="020B0503030403020204" pitchFamily="34" charset="0"/>
              </a:rPr>
              <a:t>Ξ</a:t>
            </a:r>
            <a:r>
              <a:rPr lang="en-US" altLang="ja-JP" dirty="0"/>
              <a:t>=(</a:t>
            </a:r>
            <a:r>
              <a:rPr lang="el-GR" altLang="ja-JP" b="0" i="0" dirty="0">
                <a:effectLst/>
                <a:latin typeface="Source Sans Pro" panose="020B0503030403020204" pitchFamily="34" charset="0"/>
              </a:rPr>
              <a:t>ξ</a:t>
            </a:r>
            <a:r>
              <a:rPr lang="en-US" altLang="ja-JP" b="0" i="0" baseline="-25000" dirty="0">
                <a:effectLst/>
                <a:latin typeface="Source Sans Pro" panose="020B0503030403020204" pitchFamily="34" charset="0"/>
              </a:rPr>
              <a:t>1</a:t>
            </a:r>
            <a:r>
              <a:rPr lang="en-US" altLang="ja-JP" b="0" i="0" dirty="0">
                <a:effectLst/>
                <a:latin typeface="Source Sans Pro" panose="020B0503030403020204" pitchFamily="34" charset="0"/>
              </a:rPr>
              <a:t>,</a:t>
            </a:r>
            <a:r>
              <a:rPr lang="el-GR" altLang="ja-JP" b="0" i="0" dirty="0">
                <a:effectLst/>
                <a:latin typeface="Source Sans Pro" panose="020B0503030403020204" pitchFamily="34" charset="0"/>
              </a:rPr>
              <a:t> ξ</a:t>
            </a:r>
            <a:r>
              <a:rPr lang="en-US" altLang="ja-JP" b="0" i="0" baseline="-25000" dirty="0">
                <a:effectLst/>
                <a:latin typeface="Source Sans Pro" panose="020B0503030403020204" pitchFamily="34" charset="0"/>
              </a:rPr>
              <a:t>2</a:t>
            </a:r>
            <a:r>
              <a:rPr lang="en-US" altLang="ja-JP" dirty="0"/>
              <a:t>)</a:t>
            </a:r>
          </a:p>
          <a:p>
            <a:pPr marL="0" indent="0">
              <a:buNone/>
            </a:pPr>
            <a:endParaRPr lang="en-US" altLang="ja-JP" dirty="0"/>
          </a:p>
          <a:p>
            <a:r>
              <a:rPr lang="en-US" altLang="ja-JP" dirty="0"/>
              <a:t>Thus, we consider “</a:t>
            </a:r>
            <a:r>
              <a:rPr lang="en-US" altLang="ja-JP" b="1" dirty="0"/>
              <a:t>nice convex functions</a:t>
            </a:r>
            <a:r>
              <a:rPr lang="en-US" altLang="ja-JP" dirty="0"/>
              <a:t>” = </a:t>
            </a:r>
            <a:r>
              <a:rPr lang="en-US" altLang="ja-JP" sz="3100" b="1" dirty="0">
                <a:solidFill>
                  <a:srgbClr val="FF0000"/>
                </a:solidFill>
              </a:rPr>
              <a:t>Legendre-type functions (</a:t>
            </a:r>
            <a:r>
              <a:rPr lang="el-GR" altLang="ja-JP" sz="3100" b="1" dirty="0">
                <a:solidFill>
                  <a:srgbClr val="FF0000"/>
                </a:solidFill>
              </a:rPr>
              <a:t>ϴ</a:t>
            </a:r>
            <a:r>
              <a:rPr lang="en-US" altLang="ja-JP" sz="3100" b="1" dirty="0">
                <a:solidFill>
                  <a:srgbClr val="FF0000"/>
                </a:solidFill>
              </a:rPr>
              <a:t>,F(</a:t>
            </a:r>
            <a:r>
              <a:rPr lang="el-GR" altLang="ja-JP" sz="3100" b="1" i="0" dirty="0">
                <a:solidFill>
                  <a:srgbClr val="FF0000"/>
                </a:solidFill>
                <a:effectLst/>
              </a:rPr>
              <a:t>θ</a:t>
            </a:r>
            <a:r>
              <a:rPr lang="en-US" altLang="ja-JP" sz="3100" b="1" dirty="0">
                <a:solidFill>
                  <a:srgbClr val="FF0000"/>
                </a:solidFill>
              </a:rPr>
              <a:t>)) </a:t>
            </a:r>
            <a:r>
              <a:rPr lang="en-US" altLang="ja-JP" sz="3100" dirty="0">
                <a:solidFill>
                  <a:srgbClr val="FF0000"/>
                </a:solidFill>
              </a:rPr>
              <a:t> </a:t>
            </a:r>
            <a:endParaRPr lang="en-US" altLang="ja-JP" dirty="0">
              <a:solidFill>
                <a:srgbClr val="FF0000"/>
              </a:solidFill>
            </a:endParaRPr>
          </a:p>
          <a:p>
            <a:pPr marL="0" indent="0">
              <a:buNone/>
            </a:pPr>
            <a:r>
              <a:rPr lang="en-US" altLang="ja-JP" sz="4100" dirty="0"/>
              <a:t>                     (</a:t>
            </a:r>
            <a:r>
              <a:rPr lang="en-US" altLang="ja-JP" sz="4100" dirty="0" err="1"/>
              <a:t>i</a:t>
            </a:r>
            <a:r>
              <a:rPr lang="en-US" altLang="ja-JP" sz="4100" dirty="0"/>
              <a:t>) </a:t>
            </a:r>
            <a:r>
              <a:rPr lang="el-GR" altLang="ja-JP" sz="4100" dirty="0"/>
              <a:t>ϴ</a:t>
            </a:r>
            <a:r>
              <a:rPr lang="en-US" altLang="ja-JP" sz="4100" dirty="0"/>
              <a:t> open, and </a:t>
            </a:r>
            <a:r>
              <a:rPr kumimoji="1" lang="en-US" altLang="ja-JP" sz="4100" dirty="0"/>
              <a:t> (ii) </a:t>
            </a:r>
            <a:r>
              <a:rPr kumimoji="1" lang="en-US" altLang="ja-JP" sz="4100" dirty="0" err="1"/>
              <a:t>lim</a:t>
            </a:r>
            <a:r>
              <a:rPr kumimoji="1" lang="en-US" altLang="ja-JP" sz="4100" dirty="0"/>
              <a:t> </a:t>
            </a:r>
            <a:r>
              <a:rPr lang="el-GR" altLang="ja-JP" sz="4100" i="0" baseline="-25000" dirty="0">
                <a:effectLst/>
              </a:rPr>
              <a:t>θ</a:t>
            </a:r>
            <a:r>
              <a:rPr kumimoji="1" lang="el-GR" altLang="ja-JP" sz="4100" baseline="-25000" dirty="0"/>
              <a:t>→ ∂</a:t>
            </a:r>
            <a:r>
              <a:rPr lang="el-GR" altLang="ja-JP" sz="4100" i="0" baseline="-25000" dirty="0">
                <a:effectLst/>
              </a:rPr>
              <a:t>ϴ</a:t>
            </a:r>
            <a:r>
              <a:rPr kumimoji="1" lang="en-US" altLang="ja-JP" sz="4100" baseline="-25000" dirty="0"/>
              <a:t> </a:t>
            </a:r>
            <a:r>
              <a:rPr kumimoji="1" lang="el-GR" altLang="ja-JP" sz="4100" dirty="0"/>
              <a:t>‖ ∇</a:t>
            </a:r>
            <a:r>
              <a:rPr kumimoji="1" lang="en-US" altLang="ja-JP" sz="4100" dirty="0"/>
              <a:t>F (</a:t>
            </a:r>
            <a:r>
              <a:rPr lang="el-GR" altLang="ja-JP" sz="4100" i="0" dirty="0">
                <a:effectLst/>
              </a:rPr>
              <a:t>θ</a:t>
            </a:r>
            <a:r>
              <a:rPr kumimoji="1" lang="en-US" altLang="ja-JP" sz="4100" dirty="0"/>
              <a:t>)</a:t>
            </a:r>
            <a:r>
              <a:rPr kumimoji="1" lang="el-GR" altLang="ja-JP" sz="4100" dirty="0"/>
              <a:t> ‖</a:t>
            </a:r>
            <a:r>
              <a:rPr kumimoji="1" lang="en-US" altLang="ja-JP" sz="4100" dirty="0"/>
              <a:t>=</a:t>
            </a:r>
            <a:r>
              <a:rPr kumimoji="1" lang="el-GR" altLang="ja-JP" sz="4100" dirty="0"/>
              <a:t>∞</a:t>
            </a:r>
            <a:endParaRPr kumimoji="1" lang="en-US" altLang="ja-JP" sz="4100" dirty="0"/>
          </a:p>
          <a:p>
            <a:endParaRPr kumimoji="1" lang="en-US" altLang="ja-JP" dirty="0"/>
          </a:p>
          <a:p>
            <a:pPr marL="0" indent="0">
              <a:buNone/>
            </a:pPr>
            <a:r>
              <a:rPr lang="en-US" altLang="ja-JP" dirty="0"/>
              <a:t>Then we get:</a:t>
            </a:r>
          </a:p>
          <a:p>
            <a:pPr marL="0" indent="0">
              <a:buNone/>
            </a:pPr>
            <a:r>
              <a:rPr lang="ja-JP" altLang="en-US" b="0" i="0" dirty="0">
                <a:effectLst/>
                <a:latin typeface="Source Sans Pro" panose="020B0503030403020204" pitchFamily="34" charset="0"/>
              </a:rPr>
              <a:t>❶  </a:t>
            </a:r>
            <a:r>
              <a:rPr lang="en-US" altLang="ja-JP" b="1" dirty="0">
                <a:solidFill>
                  <a:srgbClr val="FF0000"/>
                </a:solidFill>
              </a:rPr>
              <a:t>reciprocal gradient maps  : </a:t>
            </a:r>
            <a:r>
              <a:rPr lang="el-GR" altLang="ja-JP" dirty="0"/>
              <a:t>η</a:t>
            </a:r>
            <a:r>
              <a:rPr lang="en-US" altLang="ja-JP" dirty="0"/>
              <a:t>=</a:t>
            </a:r>
            <a:r>
              <a:rPr kumimoji="1" lang="el-GR" altLang="ja-JP" dirty="0"/>
              <a:t> ∇</a:t>
            </a:r>
            <a:r>
              <a:rPr kumimoji="1" lang="en-US" altLang="ja-JP" dirty="0"/>
              <a:t>F (</a:t>
            </a:r>
            <a:r>
              <a:rPr lang="el-GR" altLang="ja-JP" i="0" dirty="0">
                <a:effectLst/>
              </a:rPr>
              <a:t>θ</a:t>
            </a:r>
            <a:r>
              <a:rPr kumimoji="1" lang="en-US" altLang="ja-JP" dirty="0"/>
              <a:t>),</a:t>
            </a:r>
            <a:r>
              <a:rPr kumimoji="1" lang="el-GR" altLang="ja-JP" dirty="0"/>
              <a:t> </a:t>
            </a:r>
            <a:r>
              <a:rPr kumimoji="1" lang="en-US" altLang="ja-JP" dirty="0"/>
              <a:t> and </a:t>
            </a:r>
            <a:r>
              <a:rPr lang="el-GR" altLang="ja-JP" i="0" dirty="0">
                <a:effectLst/>
              </a:rPr>
              <a:t>θ</a:t>
            </a:r>
            <a:r>
              <a:rPr lang="en-US" altLang="ja-JP" dirty="0"/>
              <a:t>=</a:t>
            </a:r>
            <a:r>
              <a:rPr kumimoji="1" lang="el-GR" altLang="ja-JP" dirty="0"/>
              <a:t>∇</a:t>
            </a:r>
            <a:r>
              <a:rPr kumimoji="1" lang="en-US" altLang="ja-JP" dirty="0"/>
              <a:t>F* (</a:t>
            </a:r>
            <a:r>
              <a:rPr lang="el-GR" altLang="ja-JP" dirty="0"/>
              <a:t>η</a:t>
            </a:r>
            <a:r>
              <a:rPr kumimoji="1" lang="en-US" altLang="ja-JP" dirty="0"/>
              <a:t>) and </a:t>
            </a:r>
            <a:r>
              <a:rPr kumimoji="1" lang="el-GR" altLang="ja-JP" dirty="0"/>
              <a:t>∇</a:t>
            </a:r>
            <a:r>
              <a:rPr kumimoji="1" lang="en-US" altLang="ja-JP" dirty="0"/>
              <a:t>F*=(</a:t>
            </a:r>
            <a:r>
              <a:rPr kumimoji="1" lang="el-GR" altLang="ja-JP" dirty="0"/>
              <a:t>∇</a:t>
            </a:r>
            <a:r>
              <a:rPr kumimoji="1" lang="en-US" altLang="ja-JP" dirty="0"/>
              <a:t>F)</a:t>
            </a:r>
            <a:r>
              <a:rPr kumimoji="1" lang="en-US" altLang="ja-JP" baseline="30000" dirty="0"/>
              <a:t>-1</a:t>
            </a:r>
            <a:endParaRPr lang="en-US" altLang="ja-JP" baseline="30000" dirty="0"/>
          </a:p>
          <a:p>
            <a:pPr marL="0" indent="0">
              <a:buNone/>
            </a:pPr>
            <a:r>
              <a:rPr lang="ja-JP" altLang="en-US" b="0" i="0" dirty="0">
                <a:effectLst/>
                <a:latin typeface="Source Sans Pro" panose="020B0503030403020204" pitchFamily="34" charset="0"/>
              </a:rPr>
              <a:t>❷  </a:t>
            </a:r>
            <a:r>
              <a:rPr lang="en-US" altLang="ja-JP" i="0" dirty="0">
                <a:effectLst/>
              </a:rPr>
              <a:t>conjugation yields </a:t>
            </a:r>
            <a:r>
              <a:rPr kumimoji="1" lang="en-US" altLang="ja-JP" dirty="0"/>
              <a:t>(H,</a:t>
            </a:r>
            <a:r>
              <a:rPr lang="en-US" altLang="ja-JP" dirty="0"/>
              <a:t>F*(</a:t>
            </a:r>
            <a:r>
              <a:rPr lang="el-GR" altLang="ja-JP" dirty="0"/>
              <a:t>η</a:t>
            </a:r>
            <a:r>
              <a:rPr lang="en-US" altLang="ja-JP" dirty="0"/>
              <a:t>)</a:t>
            </a:r>
            <a:r>
              <a:rPr kumimoji="1" lang="en-US" altLang="ja-JP" dirty="0"/>
              <a:t>)   of Legendre type </a:t>
            </a:r>
            <a:endParaRPr lang="en-US" altLang="ja-JP" dirty="0"/>
          </a:p>
          <a:p>
            <a:pPr marL="0" indent="0">
              <a:buNone/>
            </a:pPr>
            <a:r>
              <a:rPr lang="ja-JP" altLang="en-US" b="0" i="0" dirty="0">
                <a:effectLst/>
                <a:latin typeface="Source Sans Pro" panose="020B0503030403020204" pitchFamily="34" charset="0"/>
              </a:rPr>
              <a:t>❸  </a:t>
            </a:r>
            <a:r>
              <a:rPr kumimoji="1" lang="en-US" altLang="ja-JP" dirty="0" err="1"/>
              <a:t>biconjugation</a:t>
            </a:r>
            <a:r>
              <a:rPr kumimoji="1" lang="en-US" altLang="ja-JP" dirty="0"/>
              <a:t> is an </a:t>
            </a:r>
            <a:r>
              <a:rPr kumimoji="1" lang="en-US" altLang="ja-JP" b="1" dirty="0">
                <a:solidFill>
                  <a:srgbClr val="FF0000"/>
                </a:solidFill>
              </a:rPr>
              <a:t>involution</a:t>
            </a:r>
            <a:r>
              <a:rPr kumimoji="1" lang="en-US" altLang="ja-JP" dirty="0"/>
              <a:t>:  (H,</a:t>
            </a:r>
            <a:r>
              <a:rPr lang="en-US" altLang="ja-JP" dirty="0"/>
              <a:t>F*(</a:t>
            </a:r>
            <a:r>
              <a:rPr lang="el-GR" altLang="ja-JP" dirty="0"/>
              <a:t>η</a:t>
            </a:r>
            <a:r>
              <a:rPr lang="en-US" altLang="ja-JP" dirty="0"/>
              <a:t>)</a:t>
            </a:r>
            <a:r>
              <a:rPr kumimoji="1" lang="en-US" altLang="ja-JP" dirty="0"/>
              <a:t>)*=</a:t>
            </a:r>
            <a:r>
              <a:rPr lang="en-US" altLang="ja-JP" dirty="0"/>
              <a:t> (</a:t>
            </a:r>
            <a:r>
              <a:rPr kumimoji="1" lang="en-US" altLang="ja-JP" dirty="0"/>
              <a:t>H*=</a:t>
            </a:r>
            <a:r>
              <a:rPr lang="el-GR" altLang="ja-JP" dirty="0"/>
              <a:t>ϴ</a:t>
            </a:r>
            <a:r>
              <a:rPr lang="en-US" altLang="ja-JP" dirty="0"/>
              <a:t>,F**=F(</a:t>
            </a:r>
            <a:r>
              <a:rPr lang="el-GR" altLang="ja-JP" i="0" dirty="0">
                <a:effectLst/>
              </a:rPr>
              <a:t>θ</a:t>
            </a:r>
            <a:r>
              <a:rPr lang="en-US" altLang="ja-JP" dirty="0"/>
              <a:t>)) </a:t>
            </a:r>
          </a:p>
          <a:p>
            <a:endParaRPr lang="en-US" altLang="ja-JP" dirty="0"/>
          </a:p>
          <a:p>
            <a:r>
              <a:rPr lang="en-US" altLang="ja-JP" dirty="0"/>
              <a:t>Convex conjugate: </a:t>
            </a:r>
            <a:r>
              <a:rPr lang="en-US" altLang="ja-JP" dirty="0">
                <a:highlight>
                  <a:srgbClr val="FFFF00"/>
                </a:highlight>
              </a:rPr>
              <a:t>F*(</a:t>
            </a:r>
            <a:r>
              <a:rPr lang="el-GR" altLang="ja-JP" dirty="0">
                <a:highlight>
                  <a:srgbClr val="FFFF00"/>
                </a:highlight>
              </a:rPr>
              <a:t>η</a:t>
            </a:r>
            <a:r>
              <a:rPr lang="en-US" altLang="ja-JP" dirty="0">
                <a:highlight>
                  <a:srgbClr val="FFFF00"/>
                </a:highlight>
              </a:rPr>
              <a:t>) = </a:t>
            </a:r>
            <a:r>
              <a:rPr lang="en-US" altLang="ja-JP" i="0" dirty="0">
                <a:effectLst/>
                <a:highlight>
                  <a:srgbClr val="FFFF00"/>
                </a:highlight>
              </a:rPr>
              <a:t>&lt;</a:t>
            </a:r>
            <a:r>
              <a:rPr lang="el-GR" altLang="ja-JP" i="0" dirty="0">
                <a:effectLst/>
                <a:highlight>
                  <a:srgbClr val="FFFF00"/>
                </a:highlight>
              </a:rPr>
              <a:t> </a:t>
            </a:r>
            <a:r>
              <a:rPr kumimoji="1" lang="el-GR" altLang="ja-JP" dirty="0">
                <a:highlight>
                  <a:srgbClr val="FFFF00"/>
                </a:highlight>
              </a:rPr>
              <a:t>∇</a:t>
            </a:r>
            <a:r>
              <a:rPr kumimoji="1" lang="en-US" altLang="ja-JP" dirty="0">
                <a:highlight>
                  <a:srgbClr val="FFFF00"/>
                </a:highlight>
              </a:rPr>
              <a:t>F</a:t>
            </a:r>
            <a:r>
              <a:rPr kumimoji="1" lang="en-US" altLang="ja-JP" baseline="30000" dirty="0">
                <a:highlight>
                  <a:srgbClr val="FFFF00"/>
                </a:highlight>
              </a:rPr>
              <a:t>-1</a:t>
            </a:r>
            <a:r>
              <a:rPr kumimoji="1" lang="en-US" altLang="ja-JP" dirty="0">
                <a:highlight>
                  <a:srgbClr val="FFFF00"/>
                </a:highlight>
              </a:rPr>
              <a:t> (</a:t>
            </a:r>
            <a:r>
              <a:rPr lang="el-GR" altLang="ja-JP" dirty="0">
                <a:highlight>
                  <a:srgbClr val="FFFF00"/>
                </a:highlight>
              </a:rPr>
              <a:t>η</a:t>
            </a:r>
            <a:r>
              <a:rPr kumimoji="1" lang="en-US" altLang="ja-JP" dirty="0">
                <a:highlight>
                  <a:srgbClr val="FFFF00"/>
                </a:highlight>
              </a:rPr>
              <a:t>)</a:t>
            </a:r>
            <a:r>
              <a:rPr lang="en-US" altLang="ja-JP" i="0" dirty="0">
                <a:effectLst/>
                <a:highlight>
                  <a:srgbClr val="FFFF00"/>
                </a:highlight>
              </a:rPr>
              <a:t>,</a:t>
            </a:r>
            <a:r>
              <a:rPr lang="el-GR" altLang="ja-JP" dirty="0">
                <a:highlight>
                  <a:srgbClr val="FFFF00"/>
                </a:highlight>
              </a:rPr>
              <a:t> η </a:t>
            </a:r>
            <a:r>
              <a:rPr lang="en-US" altLang="ja-JP" i="0" dirty="0">
                <a:effectLst/>
                <a:highlight>
                  <a:srgbClr val="FFFF00"/>
                </a:highlight>
              </a:rPr>
              <a:t>&gt;-F(</a:t>
            </a:r>
            <a:r>
              <a:rPr kumimoji="1" lang="el-GR" altLang="ja-JP" dirty="0">
                <a:highlight>
                  <a:srgbClr val="FFFF00"/>
                </a:highlight>
              </a:rPr>
              <a:t>∇</a:t>
            </a:r>
            <a:r>
              <a:rPr kumimoji="1" lang="en-US" altLang="ja-JP" dirty="0">
                <a:highlight>
                  <a:srgbClr val="FFFF00"/>
                </a:highlight>
              </a:rPr>
              <a:t>F</a:t>
            </a:r>
            <a:r>
              <a:rPr kumimoji="1" lang="en-US" altLang="ja-JP" baseline="30000" dirty="0">
                <a:highlight>
                  <a:srgbClr val="FFFF00"/>
                </a:highlight>
              </a:rPr>
              <a:t>-1</a:t>
            </a:r>
            <a:r>
              <a:rPr kumimoji="1" lang="en-US" altLang="ja-JP" dirty="0">
                <a:highlight>
                  <a:srgbClr val="FFFF00"/>
                </a:highlight>
              </a:rPr>
              <a:t>(</a:t>
            </a:r>
            <a:r>
              <a:rPr lang="el-GR" altLang="ja-JP" dirty="0">
                <a:highlight>
                  <a:srgbClr val="FFFF00"/>
                </a:highlight>
              </a:rPr>
              <a:t>η</a:t>
            </a:r>
            <a:r>
              <a:rPr kumimoji="1" lang="en-US" altLang="ja-JP" dirty="0">
                <a:highlight>
                  <a:srgbClr val="FFFF00"/>
                </a:highlight>
              </a:rPr>
              <a:t>)</a:t>
            </a:r>
            <a:r>
              <a:rPr lang="en-US" altLang="ja-JP" i="0" dirty="0">
                <a:effectLst/>
                <a:highlight>
                  <a:srgbClr val="FFFF00"/>
                </a:highlight>
              </a:rPr>
              <a:t>)</a:t>
            </a:r>
            <a:r>
              <a:rPr lang="en-US" altLang="ja-JP" i="0" dirty="0">
                <a:effectLst/>
              </a:rPr>
              <a:t> </a:t>
            </a:r>
            <a:r>
              <a:rPr lang="en-US" altLang="ja-JP" sz="2600" i="0" dirty="0">
                <a:effectLst/>
              </a:rPr>
              <a:t>since</a:t>
            </a:r>
            <a:r>
              <a:rPr lang="en-US" altLang="ja-JP" i="0" dirty="0">
                <a:effectLst/>
              </a:rPr>
              <a:t> </a:t>
            </a:r>
            <a:r>
              <a:rPr lang="el-GR" altLang="ja-JP" dirty="0"/>
              <a:t>η</a:t>
            </a:r>
            <a:r>
              <a:rPr lang="en-US" altLang="ja-JP" dirty="0"/>
              <a:t>=</a:t>
            </a:r>
            <a:r>
              <a:rPr kumimoji="1" lang="el-GR" altLang="ja-JP" dirty="0"/>
              <a:t> ∇</a:t>
            </a:r>
            <a:r>
              <a:rPr kumimoji="1" lang="en-US" altLang="ja-JP" dirty="0"/>
              <a:t>F (</a:t>
            </a:r>
            <a:r>
              <a:rPr lang="el-GR" altLang="ja-JP" i="0" dirty="0">
                <a:effectLst/>
              </a:rPr>
              <a:t>θ</a:t>
            </a:r>
            <a:r>
              <a:rPr kumimoji="1" lang="en-US" altLang="ja-JP" dirty="0"/>
              <a:t>)</a:t>
            </a:r>
            <a:r>
              <a:rPr kumimoji="1" lang="el-GR" altLang="ja-JP" dirty="0"/>
              <a:t> </a:t>
            </a:r>
            <a:endParaRPr lang="en-US" altLang="ja-JP" dirty="0"/>
          </a:p>
        </p:txBody>
      </p:sp>
      <p:sp>
        <p:nvSpPr>
          <p:cNvPr id="4" name="Slide Number Placeholder 3">
            <a:extLst>
              <a:ext uri="{FF2B5EF4-FFF2-40B4-BE49-F238E27FC236}">
                <a16:creationId xmlns:a16="http://schemas.microsoft.com/office/drawing/2014/main" id="{96B0E6EC-3CAF-908B-8FC1-FC67CA650DA3}"/>
              </a:ext>
            </a:extLst>
          </p:cNvPr>
          <p:cNvSpPr>
            <a:spLocks noGrp="1"/>
          </p:cNvSpPr>
          <p:nvPr>
            <p:ph type="sldNum" sz="quarter" idx="12"/>
          </p:nvPr>
        </p:nvSpPr>
        <p:spPr/>
        <p:txBody>
          <a:bodyPr/>
          <a:lstStyle/>
          <a:p>
            <a:fld id="{31CF226C-95D4-40B8-9E1A-366D2434025F}" type="slidenum">
              <a:rPr kumimoji="1" lang="ja-JP" altLang="en-US" smtClean="0"/>
              <a:t>16</a:t>
            </a:fld>
            <a:endParaRPr kumimoji="1" lang="ja-JP" altLang="en-US"/>
          </a:p>
        </p:txBody>
      </p:sp>
      <p:pic>
        <p:nvPicPr>
          <p:cNvPr id="5" name="Picture 4">
            <a:extLst>
              <a:ext uri="{FF2B5EF4-FFF2-40B4-BE49-F238E27FC236}">
                <a16:creationId xmlns:a16="http://schemas.microsoft.com/office/drawing/2014/main" id="{52B171C9-B630-E075-7789-666EB782E8ED}"/>
              </a:ext>
            </a:extLst>
          </p:cNvPr>
          <p:cNvPicPr>
            <a:picLocks noChangeAspect="1"/>
          </p:cNvPicPr>
          <p:nvPr/>
        </p:nvPicPr>
        <p:blipFill>
          <a:blip r:embed="rId3"/>
          <a:stretch>
            <a:fillRect/>
          </a:stretch>
        </p:blipFill>
        <p:spPr>
          <a:xfrm>
            <a:off x="3015343" y="2538061"/>
            <a:ext cx="4705350" cy="381000"/>
          </a:xfrm>
          <a:prstGeom prst="rect">
            <a:avLst/>
          </a:prstGeom>
        </p:spPr>
      </p:pic>
    </p:spTree>
    <p:extLst>
      <p:ext uri="{BB962C8B-B14F-4D97-AF65-F5344CB8AC3E}">
        <p14:creationId xmlns:p14="http://schemas.microsoft.com/office/powerpoint/2010/main" val="1590219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74C2-28D7-334C-24DD-85014EC39E54}"/>
              </a:ext>
            </a:extLst>
          </p:cNvPr>
          <p:cNvSpPr>
            <a:spLocks noGrp="1"/>
          </p:cNvSpPr>
          <p:nvPr>
            <p:ph type="title"/>
          </p:nvPr>
        </p:nvSpPr>
        <p:spPr>
          <a:xfrm>
            <a:off x="37360" y="0"/>
            <a:ext cx="12411919" cy="1325563"/>
          </a:xfrm>
        </p:spPr>
        <p:txBody>
          <a:bodyPr/>
          <a:lstStyle/>
          <a:p>
            <a:r>
              <a:rPr lang="en-US" altLang="ja-JP" b="1" dirty="0">
                <a:solidFill>
                  <a:schemeClr val="accent4"/>
                </a:solidFill>
              </a:rPr>
              <a:t> </a:t>
            </a:r>
            <a:r>
              <a:rPr lang="en-US" altLang="ja-JP" b="1" dirty="0" err="1">
                <a:solidFill>
                  <a:schemeClr val="accent4"/>
                </a:solidFill>
              </a:rPr>
              <a:t>Fenchel</a:t>
            </a:r>
            <a:r>
              <a:rPr lang="en-US" altLang="ja-JP" b="1" dirty="0">
                <a:solidFill>
                  <a:schemeClr val="accent4"/>
                </a:solidFill>
              </a:rPr>
              <a:t>-Young divergences &amp; convex duality</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D1CB2B1B-91B0-3E23-30A6-43709F30D9EC}"/>
              </a:ext>
            </a:extLst>
          </p:cNvPr>
          <p:cNvSpPr>
            <a:spLocks noGrp="1"/>
          </p:cNvSpPr>
          <p:nvPr>
            <p:ph idx="1"/>
          </p:nvPr>
        </p:nvSpPr>
        <p:spPr>
          <a:xfrm>
            <a:off x="244739" y="1162972"/>
            <a:ext cx="12032753" cy="5695028"/>
          </a:xfrm>
        </p:spPr>
        <p:txBody>
          <a:bodyPr>
            <a:normAutofit fontScale="92500" lnSpcReduction="10000"/>
          </a:bodyPr>
          <a:lstStyle/>
          <a:p>
            <a:r>
              <a:rPr lang="en-US" altLang="ja-JP" sz="2800" dirty="0"/>
              <a:t>Young inequality: </a:t>
            </a:r>
            <a:r>
              <a:rPr kumimoji="1" lang="en-US" altLang="ja-JP" dirty="0"/>
              <a:t>F (</a:t>
            </a:r>
            <a:r>
              <a:rPr lang="el-GR" altLang="ja-JP" i="0" dirty="0">
                <a:effectLst/>
              </a:rPr>
              <a:t>θ</a:t>
            </a:r>
            <a:r>
              <a:rPr lang="en-US" altLang="ja-JP" i="0" baseline="-25000" dirty="0">
                <a:effectLst/>
              </a:rPr>
              <a:t>1</a:t>
            </a:r>
            <a:r>
              <a:rPr kumimoji="1" lang="en-US" altLang="ja-JP" dirty="0"/>
              <a:t>)+F* (</a:t>
            </a:r>
            <a:r>
              <a:rPr lang="el-GR" altLang="ja-JP" dirty="0"/>
              <a:t>η</a:t>
            </a:r>
            <a:r>
              <a:rPr lang="en-US" altLang="ja-JP" baseline="-25000" dirty="0"/>
              <a:t>2</a:t>
            </a:r>
            <a:r>
              <a:rPr kumimoji="1" lang="en-US" altLang="ja-JP" dirty="0"/>
              <a:t>)</a:t>
            </a:r>
            <a:r>
              <a:rPr lang="ja-JP" altLang="en-US" sz="2800" i="0" dirty="0">
                <a:effectLst/>
                <a:latin typeface="Source Sans Pro" panose="020B0503030403020204" pitchFamily="34" charset="0"/>
              </a:rPr>
              <a:t>≥  </a:t>
            </a:r>
            <a:r>
              <a:rPr kumimoji="1" lang="en-US" altLang="ja-JP" dirty="0"/>
              <a:t>&lt;</a:t>
            </a:r>
            <a:r>
              <a:rPr lang="el-GR" altLang="ja-JP" i="0" dirty="0">
                <a:effectLst/>
              </a:rPr>
              <a:t> θ</a:t>
            </a:r>
            <a:r>
              <a:rPr lang="en-US" altLang="ja-JP" i="0" baseline="-25000" dirty="0">
                <a:effectLst/>
              </a:rPr>
              <a:t>1 ,</a:t>
            </a:r>
            <a:r>
              <a:rPr lang="el-GR" altLang="ja-JP" dirty="0"/>
              <a:t> η</a:t>
            </a:r>
            <a:r>
              <a:rPr lang="en-US" altLang="ja-JP" baseline="-25000" dirty="0"/>
              <a:t>2</a:t>
            </a:r>
            <a:r>
              <a:rPr lang="en-US" altLang="ja-JP" dirty="0"/>
              <a:t>&gt;</a:t>
            </a:r>
            <a:r>
              <a:rPr lang="ja-JP" altLang="en-US" sz="2800" i="0" dirty="0">
                <a:effectLst/>
                <a:latin typeface="Source Sans Pro" panose="020B0503030403020204" pitchFamily="34" charset="0"/>
              </a:rPr>
              <a:t> </a:t>
            </a:r>
            <a:r>
              <a:rPr kumimoji="1" lang="en-US" altLang="ja-JP" dirty="0"/>
              <a:t> </a:t>
            </a:r>
            <a:r>
              <a:rPr kumimoji="1" lang="en-US" altLang="ja-JP" sz="2600" dirty="0"/>
              <a:t>with equality </a:t>
            </a:r>
            <a:r>
              <a:rPr kumimoji="1" lang="en-US" altLang="ja-JP" sz="2600" dirty="0" err="1"/>
              <a:t>iff</a:t>
            </a:r>
            <a:r>
              <a:rPr kumimoji="1" lang="en-US" altLang="ja-JP" sz="2600" dirty="0"/>
              <a:t> </a:t>
            </a:r>
            <a:r>
              <a:rPr lang="el-GR" altLang="ja-JP" sz="2600" dirty="0"/>
              <a:t>η</a:t>
            </a:r>
            <a:r>
              <a:rPr lang="en-US" altLang="ja-JP" sz="2600" baseline="-25000" dirty="0"/>
              <a:t>2 </a:t>
            </a:r>
            <a:r>
              <a:rPr lang="en-US" altLang="ja-JP" sz="2600" dirty="0"/>
              <a:t>=</a:t>
            </a:r>
            <a:r>
              <a:rPr lang="el-GR" altLang="ja-JP" sz="2600" dirty="0"/>
              <a:t> </a:t>
            </a:r>
            <a:r>
              <a:rPr kumimoji="1" lang="el-GR" altLang="ja-JP" sz="2600" dirty="0"/>
              <a:t>∇</a:t>
            </a:r>
            <a:r>
              <a:rPr kumimoji="1" lang="en-US" altLang="ja-JP" sz="2600" dirty="0"/>
              <a:t>F (</a:t>
            </a:r>
            <a:r>
              <a:rPr lang="el-GR" altLang="ja-JP" sz="2600" i="0" dirty="0">
                <a:effectLst/>
              </a:rPr>
              <a:t>θ</a:t>
            </a:r>
            <a:r>
              <a:rPr lang="en-US" altLang="ja-JP" sz="2600" baseline="-25000" dirty="0"/>
              <a:t>1</a:t>
            </a:r>
            <a:r>
              <a:rPr kumimoji="1" lang="en-US" altLang="ja-JP" sz="2600" dirty="0"/>
              <a:t>)</a:t>
            </a:r>
            <a:r>
              <a:rPr kumimoji="1" lang="el-GR" altLang="ja-JP" sz="2600" dirty="0"/>
              <a:t> </a:t>
            </a:r>
            <a:endParaRPr lang="en-US" altLang="ja-JP" dirty="0"/>
          </a:p>
          <a:p>
            <a:r>
              <a:rPr lang="en-US" altLang="ja-JP" dirty="0"/>
              <a:t> Build the </a:t>
            </a:r>
            <a:r>
              <a:rPr lang="en-US" altLang="ja-JP" sz="2800" b="1" dirty="0">
                <a:solidFill>
                  <a:srgbClr val="FF0000"/>
                </a:solidFill>
              </a:rPr>
              <a:t>Fenchel-Young divergence </a:t>
            </a:r>
            <a:r>
              <a:rPr lang="en-US" altLang="ja-JP" sz="2800" dirty="0"/>
              <a:t>from inequality gap </a:t>
            </a:r>
            <a:r>
              <a:rPr lang="en-US" altLang="ja-JP" sz="2800" dirty="0" err="1"/>
              <a:t>lhs-rhs</a:t>
            </a:r>
            <a:r>
              <a:rPr lang="ja-JP" altLang="en-US" sz="2800" i="0" dirty="0">
                <a:effectLst/>
                <a:latin typeface="Source Sans Pro" panose="020B0503030403020204" pitchFamily="34" charset="0"/>
              </a:rPr>
              <a:t> ≥</a:t>
            </a:r>
            <a:r>
              <a:rPr lang="en-US" altLang="ja-JP" sz="2800" i="0" dirty="0">
                <a:effectLst/>
                <a:latin typeface="Source Sans Pro" panose="020B0503030403020204" pitchFamily="34" charset="0"/>
              </a:rPr>
              <a:t>0</a:t>
            </a:r>
            <a:endParaRPr lang="en-US" altLang="ja-JP" sz="2800" dirty="0"/>
          </a:p>
          <a:p>
            <a:pPr marL="0" indent="0">
              <a:buNone/>
            </a:pPr>
            <a:r>
              <a:rPr kumimoji="1" lang="en-US" altLang="ja-JP" dirty="0"/>
              <a:t>                    </a:t>
            </a:r>
          </a:p>
          <a:p>
            <a:pPr marL="0" indent="0">
              <a:buNone/>
            </a:pPr>
            <a:r>
              <a:rPr kumimoji="1" lang="en-US" altLang="ja-JP" dirty="0"/>
              <a:t>   </a:t>
            </a:r>
            <a:r>
              <a:rPr kumimoji="1" lang="en-US" altLang="ja-JP" b="1" dirty="0">
                <a:solidFill>
                  <a:srgbClr val="FF0000"/>
                </a:solidFill>
              </a:rPr>
              <a:t>Y</a:t>
            </a:r>
            <a:r>
              <a:rPr kumimoji="1" lang="en-US" altLang="ja-JP" b="1" baseline="-25000" dirty="0">
                <a:solidFill>
                  <a:srgbClr val="FF0000"/>
                </a:solidFill>
              </a:rPr>
              <a:t>F, F*</a:t>
            </a:r>
            <a:r>
              <a:rPr lang="en-US" altLang="ja-JP" dirty="0"/>
              <a:t>(</a:t>
            </a:r>
            <a:r>
              <a:rPr lang="el-GR" altLang="ja-JP" b="1" i="0" dirty="0">
                <a:solidFill>
                  <a:srgbClr val="FF0000"/>
                </a:solidFill>
                <a:effectLst/>
              </a:rPr>
              <a:t>θ</a:t>
            </a:r>
            <a:r>
              <a:rPr lang="en-US" altLang="ja-JP" b="1" i="0" baseline="-25000" dirty="0">
                <a:solidFill>
                  <a:srgbClr val="FF0000"/>
                </a:solidFill>
                <a:effectLst/>
              </a:rPr>
              <a:t>1,</a:t>
            </a:r>
            <a:r>
              <a:rPr lang="el-GR" altLang="ja-JP" b="1" dirty="0">
                <a:solidFill>
                  <a:srgbClr val="FF0000"/>
                </a:solidFill>
              </a:rPr>
              <a:t> η</a:t>
            </a:r>
            <a:r>
              <a:rPr lang="en-US" altLang="ja-JP" b="1" baseline="-25000" dirty="0">
                <a:solidFill>
                  <a:srgbClr val="FF0000"/>
                </a:solidFill>
              </a:rPr>
              <a:t>2</a:t>
            </a:r>
            <a:r>
              <a:rPr kumimoji="1" lang="en-US" altLang="ja-JP" b="1" dirty="0">
                <a:solidFill>
                  <a:srgbClr val="FF0000"/>
                </a:solidFill>
              </a:rPr>
              <a:t>) := F (</a:t>
            </a:r>
            <a:r>
              <a:rPr lang="el-GR" altLang="ja-JP" b="1" i="0" dirty="0">
                <a:solidFill>
                  <a:srgbClr val="FF0000"/>
                </a:solidFill>
                <a:effectLst/>
              </a:rPr>
              <a:t>θ</a:t>
            </a:r>
            <a:r>
              <a:rPr lang="en-US" altLang="ja-JP" b="1" i="0" baseline="-25000" dirty="0">
                <a:solidFill>
                  <a:srgbClr val="FF0000"/>
                </a:solidFill>
                <a:effectLst/>
              </a:rPr>
              <a:t>1</a:t>
            </a:r>
            <a:r>
              <a:rPr kumimoji="1" lang="en-US" altLang="ja-JP" b="1" dirty="0">
                <a:solidFill>
                  <a:srgbClr val="FF0000"/>
                </a:solidFill>
              </a:rPr>
              <a:t>)+F* (</a:t>
            </a:r>
            <a:r>
              <a:rPr lang="el-GR" altLang="ja-JP" b="1" dirty="0">
                <a:solidFill>
                  <a:srgbClr val="FF0000"/>
                </a:solidFill>
              </a:rPr>
              <a:t>η</a:t>
            </a:r>
            <a:r>
              <a:rPr lang="en-US" altLang="ja-JP" b="1" baseline="-25000" dirty="0">
                <a:solidFill>
                  <a:srgbClr val="FF0000"/>
                </a:solidFill>
              </a:rPr>
              <a:t>2</a:t>
            </a:r>
            <a:r>
              <a:rPr kumimoji="1" lang="en-US" altLang="ja-JP" b="1" dirty="0">
                <a:solidFill>
                  <a:srgbClr val="FF0000"/>
                </a:solidFill>
              </a:rPr>
              <a:t>)-&lt;</a:t>
            </a:r>
            <a:r>
              <a:rPr lang="el-GR" altLang="ja-JP" b="1" i="0" dirty="0">
                <a:solidFill>
                  <a:srgbClr val="FF0000"/>
                </a:solidFill>
                <a:effectLst/>
              </a:rPr>
              <a:t> θ</a:t>
            </a:r>
            <a:r>
              <a:rPr lang="en-US" altLang="ja-JP" b="1" i="0" baseline="-25000" dirty="0">
                <a:solidFill>
                  <a:srgbClr val="FF0000"/>
                </a:solidFill>
                <a:effectLst/>
              </a:rPr>
              <a:t>1 ,</a:t>
            </a:r>
            <a:r>
              <a:rPr lang="el-GR" altLang="ja-JP" b="1" dirty="0">
                <a:solidFill>
                  <a:srgbClr val="FF0000"/>
                </a:solidFill>
              </a:rPr>
              <a:t> η</a:t>
            </a:r>
            <a:r>
              <a:rPr lang="en-US" altLang="ja-JP" b="1" baseline="-25000" dirty="0">
                <a:solidFill>
                  <a:srgbClr val="FF0000"/>
                </a:solidFill>
              </a:rPr>
              <a:t>2</a:t>
            </a:r>
            <a:r>
              <a:rPr lang="en-US" altLang="ja-JP" b="1" dirty="0">
                <a:solidFill>
                  <a:srgbClr val="FF0000"/>
                </a:solidFill>
              </a:rPr>
              <a:t>&gt;</a:t>
            </a:r>
            <a:r>
              <a:rPr lang="ja-JP" altLang="en-US" sz="2800" i="0" dirty="0">
                <a:effectLst/>
                <a:latin typeface="Source Sans Pro" panose="020B0503030403020204" pitchFamily="34" charset="0"/>
              </a:rPr>
              <a:t>   ≥ </a:t>
            </a:r>
            <a:r>
              <a:rPr lang="en-US" altLang="ja-JP" sz="2800" i="0" dirty="0">
                <a:effectLst/>
                <a:latin typeface="Source Sans Pro" panose="020B0503030403020204" pitchFamily="34" charset="0"/>
              </a:rPr>
              <a:t>0</a:t>
            </a:r>
            <a:endParaRPr lang="en-US" altLang="ja-JP" b="1" dirty="0">
              <a:solidFill>
                <a:srgbClr val="FF0000"/>
              </a:solidFill>
            </a:endParaRPr>
          </a:p>
          <a:p>
            <a:pPr marL="0" indent="0">
              <a:buNone/>
            </a:pPr>
            <a:endParaRPr lang="en-US" altLang="ja-JP" dirty="0"/>
          </a:p>
          <a:p>
            <a:r>
              <a:rPr lang="en-US" altLang="ja-JP" sz="2800" dirty="0"/>
              <a:t> BD with </a:t>
            </a:r>
            <a:r>
              <a:rPr lang="en-US" altLang="ja-JP" sz="2800" b="1" dirty="0">
                <a:solidFill>
                  <a:srgbClr val="FF0000"/>
                </a:solidFill>
              </a:rPr>
              <a:t>mixed parameterizations</a:t>
            </a:r>
            <a:r>
              <a:rPr lang="el-GR" altLang="ja-JP" b="1" i="0" dirty="0">
                <a:solidFill>
                  <a:srgbClr val="FF0000"/>
                </a:solidFill>
                <a:effectLst/>
              </a:rPr>
              <a:t> </a:t>
            </a:r>
            <a:r>
              <a:rPr lang="el-GR" altLang="ja-JP" i="0" dirty="0">
                <a:effectLst/>
              </a:rPr>
              <a:t>θ</a:t>
            </a:r>
            <a:r>
              <a:rPr lang="en-US" altLang="ja-JP" baseline="-25000" dirty="0"/>
              <a:t> </a:t>
            </a:r>
            <a:r>
              <a:rPr lang="el-GR" altLang="ja-JP" dirty="0"/>
              <a:t> </a:t>
            </a:r>
            <a:r>
              <a:rPr lang="en-US" altLang="ja-JP" dirty="0"/>
              <a:t>and </a:t>
            </a:r>
            <a:r>
              <a:rPr lang="el-GR" altLang="ja-JP" dirty="0"/>
              <a:t>η </a:t>
            </a:r>
            <a:r>
              <a:rPr lang="en-US" altLang="ja-JP" sz="2800" dirty="0"/>
              <a:t>:   B</a:t>
            </a:r>
            <a:r>
              <a:rPr lang="en-US" altLang="ja-JP" sz="2800" baseline="-25000" dirty="0"/>
              <a:t>F</a:t>
            </a:r>
            <a:r>
              <a:rPr lang="en-US" altLang="ja-JP" sz="2800" dirty="0"/>
              <a:t>(</a:t>
            </a:r>
            <a:r>
              <a:rPr lang="el-GR" altLang="ja-JP" sz="2800" i="0" dirty="0">
                <a:effectLst/>
                <a:latin typeface="Source Sans Pro" panose="020B0503030403020204" pitchFamily="34" charset="0"/>
              </a:rPr>
              <a:t>θ</a:t>
            </a:r>
            <a:r>
              <a:rPr lang="en-US" altLang="ja-JP" sz="2800" i="0" baseline="-25000" dirty="0">
                <a:effectLst/>
                <a:latin typeface="Source Sans Pro" panose="020B0503030403020204" pitchFamily="34" charset="0"/>
              </a:rPr>
              <a:t>1</a:t>
            </a:r>
            <a:r>
              <a:rPr lang="el-GR" altLang="ja-JP" sz="2800" i="0" dirty="0">
                <a:effectLst/>
                <a:latin typeface="Source Sans Pro" panose="020B0503030403020204" pitchFamily="34" charset="0"/>
              </a:rPr>
              <a:t> </a:t>
            </a:r>
            <a:r>
              <a:rPr lang="en-US" altLang="ja-JP" sz="2800" dirty="0"/>
              <a:t>:</a:t>
            </a:r>
            <a:r>
              <a:rPr lang="el-GR" altLang="ja-JP" sz="2800" i="0" dirty="0">
                <a:effectLst/>
                <a:latin typeface="Source Sans Pro" panose="020B0503030403020204" pitchFamily="34" charset="0"/>
              </a:rPr>
              <a:t> θ</a:t>
            </a:r>
            <a:r>
              <a:rPr lang="en-US" altLang="ja-JP" sz="2800" i="0" baseline="-25000" dirty="0">
                <a:effectLst/>
                <a:latin typeface="Source Sans Pro" panose="020B0503030403020204" pitchFamily="34" charset="0"/>
              </a:rPr>
              <a:t>2</a:t>
            </a:r>
            <a:r>
              <a:rPr lang="en-US" altLang="ja-JP" sz="2800" dirty="0"/>
              <a:t>)=</a:t>
            </a:r>
            <a:r>
              <a:rPr kumimoji="1" lang="en-US" altLang="ja-JP" b="1" dirty="0">
                <a:solidFill>
                  <a:srgbClr val="FF0000"/>
                </a:solidFill>
              </a:rPr>
              <a:t> Y</a:t>
            </a:r>
            <a:r>
              <a:rPr kumimoji="1" lang="en-US" altLang="ja-JP" b="1" baseline="-25000" dirty="0">
                <a:solidFill>
                  <a:srgbClr val="FF0000"/>
                </a:solidFill>
              </a:rPr>
              <a:t>F, F*</a:t>
            </a:r>
            <a:r>
              <a:rPr lang="en-US" altLang="ja-JP" dirty="0"/>
              <a:t>(</a:t>
            </a:r>
            <a:r>
              <a:rPr lang="el-GR" altLang="ja-JP" b="1" i="0" dirty="0">
                <a:solidFill>
                  <a:srgbClr val="FF0000"/>
                </a:solidFill>
                <a:effectLst/>
              </a:rPr>
              <a:t>θ</a:t>
            </a:r>
            <a:r>
              <a:rPr lang="en-US" altLang="ja-JP" b="1" i="0" baseline="-25000" dirty="0">
                <a:solidFill>
                  <a:srgbClr val="FF0000"/>
                </a:solidFill>
                <a:effectLst/>
              </a:rPr>
              <a:t>1,</a:t>
            </a:r>
            <a:r>
              <a:rPr lang="el-GR" altLang="ja-JP" b="1" dirty="0">
                <a:solidFill>
                  <a:srgbClr val="FF0000"/>
                </a:solidFill>
              </a:rPr>
              <a:t> η</a:t>
            </a:r>
            <a:r>
              <a:rPr lang="en-US" altLang="ja-JP" b="1" baseline="-25000" dirty="0">
                <a:solidFill>
                  <a:srgbClr val="FF0000"/>
                </a:solidFill>
              </a:rPr>
              <a:t>2</a:t>
            </a:r>
            <a:r>
              <a:rPr kumimoji="1" lang="en-US" altLang="ja-JP" b="1" dirty="0">
                <a:solidFill>
                  <a:srgbClr val="FF0000"/>
                </a:solidFill>
              </a:rPr>
              <a:t>)</a:t>
            </a:r>
            <a:endParaRPr lang="en-US" altLang="ja-JP" b="1" dirty="0">
              <a:solidFill>
                <a:srgbClr val="FF0000"/>
              </a:solidFill>
            </a:endParaRPr>
          </a:p>
          <a:p>
            <a:r>
              <a:rPr lang="en-US" altLang="ja-JP" dirty="0"/>
              <a:t>Duality: </a:t>
            </a:r>
            <a:r>
              <a:rPr lang="en-US" altLang="ja-JP" b="1" dirty="0"/>
              <a:t>Four equivalent expressions </a:t>
            </a:r>
            <a:r>
              <a:rPr lang="en-US" altLang="ja-JP" dirty="0"/>
              <a:t>of the “Bregman divergence” </a:t>
            </a:r>
          </a:p>
          <a:p>
            <a:pPr marL="0" indent="0">
              <a:buNone/>
            </a:pPr>
            <a:r>
              <a:rPr lang="en-US" altLang="ja-JP" sz="2800" b="1" dirty="0"/>
              <a:t>		</a:t>
            </a:r>
          </a:p>
          <a:p>
            <a:pPr marL="0" indent="0">
              <a:buNone/>
            </a:pPr>
            <a:r>
              <a:rPr lang="en-US" altLang="ja-JP" sz="2800" b="1" dirty="0"/>
              <a:t>            </a:t>
            </a:r>
            <a:r>
              <a:rPr lang="en-US" altLang="ja-JP" sz="2800" b="1" dirty="0">
                <a:highlight>
                  <a:srgbClr val="FFFF00"/>
                </a:highlight>
              </a:rPr>
              <a:t>B</a:t>
            </a:r>
            <a:r>
              <a:rPr lang="en-US" altLang="ja-JP" sz="2800" b="1" baseline="-25000" dirty="0">
                <a:highlight>
                  <a:srgbClr val="FFFF00"/>
                </a:highlight>
              </a:rPr>
              <a:t>F</a:t>
            </a:r>
            <a:r>
              <a:rPr lang="en-US" altLang="ja-JP" sz="2800" b="1" dirty="0">
                <a:highlight>
                  <a:srgbClr val="FFFF00"/>
                </a:highlight>
              </a:rPr>
              <a:t>(</a:t>
            </a:r>
            <a:r>
              <a:rPr lang="el-GR" altLang="ja-JP" sz="2800" b="1" i="0" dirty="0">
                <a:effectLst/>
                <a:highlight>
                  <a:srgbClr val="FFFF00"/>
                </a:highlight>
                <a:latin typeface="Source Sans Pro" panose="020B0503030403020204" pitchFamily="34" charset="0"/>
              </a:rPr>
              <a:t>θ</a:t>
            </a:r>
            <a:r>
              <a:rPr lang="en-US" altLang="ja-JP" sz="2800" b="1" i="0" baseline="-25000" dirty="0">
                <a:effectLst/>
                <a:highlight>
                  <a:srgbClr val="FFFF00"/>
                </a:highlight>
                <a:latin typeface="Source Sans Pro" panose="020B0503030403020204" pitchFamily="34" charset="0"/>
              </a:rPr>
              <a:t>1</a:t>
            </a:r>
            <a:r>
              <a:rPr lang="el-GR" altLang="ja-JP" sz="2800" b="1" i="0" dirty="0">
                <a:effectLst/>
                <a:highlight>
                  <a:srgbClr val="FFFF00"/>
                </a:highlight>
                <a:latin typeface="Source Sans Pro" panose="020B0503030403020204" pitchFamily="34" charset="0"/>
              </a:rPr>
              <a:t> </a:t>
            </a:r>
            <a:r>
              <a:rPr lang="en-US" altLang="ja-JP" sz="2800" b="1" dirty="0">
                <a:highlight>
                  <a:srgbClr val="FFFF00"/>
                </a:highlight>
              </a:rPr>
              <a:t>:</a:t>
            </a:r>
            <a:r>
              <a:rPr lang="el-GR" altLang="ja-JP" sz="2800" b="1" i="0" dirty="0">
                <a:effectLst/>
                <a:highlight>
                  <a:srgbClr val="FFFF00"/>
                </a:highlight>
                <a:latin typeface="Source Sans Pro" panose="020B0503030403020204" pitchFamily="34" charset="0"/>
              </a:rPr>
              <a:t> θ</a:t>
            </a:r>
            <a:r>
              <a:rPr lang="en-US" altLang="ja-JP" sz="2800" b="1" i="0" baseline="-25000" dirty="0">
                <a:effectLst/>
                <a:highlight>
                  <a:srgbClr val="FFFF00"/>
                </a:highlight>
                <a:latin typeface="Source Sans Pro" panose="020B0503030403020204" pitchFamily="34" charset="0"/>
              </a:rPr>
              <a:t>2</a:t>
            </a:r>
            <a:r>
              <a:rPr lang="en-US" altLang="ja-JP" sz="2800" b="1" dirty="0">
                <a:highlight>
                  <a:srgbClr val="FFFF00"/>
                </a:highlight>
              </a:rPr>
              <a:t>)=</a:t>
            </a:r>
            <a:r>
              <a:rPr kumimoji="1" lang="en-US" altLang="ja-JP" b="1" dirty="0">
                <a:highlight>
                  <a:srgbClr val="FFFF00"/>
                </a:highlight>
              </a:rPr>
              <a:t> Y</a:t>
            </a:r>
            <a:r>
              <a:rPr kumimoji="1" lang="en-US" altLang="ja-JP" b="1" baseline="-25000" dirty="0">
                <a:highlight>
                  <a:srgbClr val="FFFF00"/>
                </a:highlight>
              </a:rPr>
              <a:t>F, F*</a:t>
            </a:r>
            <a:r>
              <a:rPr lang="en-US" altLang="ja-JP" b="1" dirty="0">
                <a:highlight>
                  <a:srgbClr val="FFFF00"/>
                </a:highlight>
              </a:rPr>
              <a:t>(</a:t>
            </a:r>
            <a:r>
              <a:rPr lang="el-GR" altLang="ja-JP" b="1" i="0" dirty="0">
                <a:effectLst/>
                <a:highlight>
                  <a:srgbClr val="FFFF00"/>
                </a:highlight>
              </a:rPr>
              <a:t>θ</a:t>
            </a:r>
            <a:r>
              <a:rPr lang="en-US" altLang="ja-JP" b="1" i="0" baseline="-25000" dirty="0">
                <a:effectLst/>
                <a:highlight>
                  <a:srgbClr val="FFFF00"/>
                </a:highlight>
              </a:rPr>
              <a:t>1,</a:t>
            </a:r>
            <a:r>
              <a:rPr lang="el-GR" altLang="ja-JP" b="1" dirty="0">
                <a:highlight>
                  <a:srgbClr val="FFFF00"/>
                </a:highlight>
              </a:rPr>
              <a:t> η</a:t>
            </a:r>
            <a:r>
              <a:rPr lang="en-US" altLang="ja-JP" b="1" baseline="-25000" dirty="0">
                <a:highlight>
                  <a:srgbClr val="FFFF00"/>
                </a:highlight>
              </a:rPr>
              <a:t>2</a:t>
            </a:r>
            <a:r>
              <a:rPr kumimoji="1" lang="en-US" altLang="ja-JP" b="1" dirty="0">
                <a:highlight>
                  <a:srgbClr val="FFFF00"/>
                </a:highlight>
              </a:rPr>
              <a:t>) = Y</a:t>
            </a:r>
            <a:r>
              <a:rPr kumimoji="1" lang="en-US" altLang="ja-JP" b="1" baseline="-25000" dirty="0">
                <a:highlight>
                  <a:srgbClr val="FFFF00"/>
                </a:highlight>
              </a:rPr>
              <a:t>F*,F</a:t>
            </a:r>
            <a:r>
              <a:rPr lang="en-US" altLang="ja-JP" b="1" dirty="0">
                <a:highlight>
                  <a:srgbClr val="FFFF00"/>
                </a:highlight>
              </a:rPr>
              <a:t>(</a:t>
            </a:r>
            <a:r>
              <a:rPr lang="el-GR" altLang="ja-JP" b="1" dirty="0">
                <a:highlight>
                  <a:srgbClr val="FFFF00"/>
                </a:highlight>
              </a:rPr>
              <a:t>η</a:t>
            </a:r>
            <a:r>
              <a:rPr lang="en-US" altLang="ja-JP" b="1" baseline="-25000" dirty="0">
                <a:highlight>
                  <a:srgbClr val="FFFF00"/>
                </a:highlight>
              </a:rPr>
              <a:t>2 ,</a:t>
            </a:r>
            <a:r>
              <a:rPr lang="el-GR" altLang="ja-JP" b="1" i="0" dirty="0">
                <a:effectLst/>
                <a:highlight>
                  <a:srgbClr val="FFFF00"/>
                </a:highlight>
              </a:rPr>
              <a:t>θ</a:t>
            </a:r>
            <a:r>
              <a:rPr lang="en-US" altLang="ja-JP" b="1" i="0" baseline="-25000" dirty="0">
                <a:effectLst/>
                <a:highlight>
                  <a:srgbClr val="FFFF00"/>
                </a:highlight>
              </a:rPr>
              <a:t>1</a:t>
            </a:r>
            <a:r>
              <a:rPr kumimoji="1" lang="en-US" altLang="ja-JP" b="1" dirty="0">
                <a:highlight>
                  <a:srgbClr val="FFFF00"/>
                </a:highlight>
              </a:rPr>
              <a:t>)=</a:t>
            </a:r>
            <a:r>
              <a:rPr lang="en-US" altLang="ja-JP" sz="2800" b="1" dirty="0">
                <a:highlight>
                  <a:srgbClr val="FFFF00"/>
                </a:highlight>
              </a:rPr>
              <a:t> B</a:t>
            </a:r>
            <a:r>
              <a:rPr lang="en-US" altLang="ja-JP" sz="2800" b="1" baseline="-25000" dirty="0">
                <a:highlight>
                  <a:srgbClr val="FFFF00"/>
                </a:highlight>
              </a:rPr>
              <a:t>F*</a:t>
            </a:r>
            <a:r>
              <a:rPr lang="en-US" altLang="ja-JP" sz="2800" b="1" dirty="0">
                <a:highlight>
                  <a:srgbClr val="FFFF00"/>
                </a:highlight>
              </a:rPr>
              <a:t>(</a:t>
            </a:r>
            <a:r>
              <a:rPr lang="el-GR" altLang="ja-JP" b="1" dirty="0">
                <a:highlight>
                  <a:srgbClr val="FFFF00"/>
                </a:highlight>
              </a:rPr>
              <a:t>η</a:t>
            </a:r>
            <a:r>
              <a:rPr lang="en-US" altLang="ja-JP" b="1" baseline="-25000" dirty="0">
                <a:highlight>
                  <a:srgbClr val="FFFF00"/>
                </a:highlight>
              </a:rPr>
              <a:t>2 ,</a:t>
            </a:r>
            <a:r>
              <a:rPr lang="el-GR" altLang="ja-JP" b="1" dirty="0">
                <a:highlight>
                  <a:srgbClr val="FFFF00"/>
                </a:highlight>
              </a:rPr>
              <a:t> η </a:t>
            </a:r>
            <a:r>
              <a:rPr lang="en-US" altLang="ja-JP" b="1" i="0" baseline="-25000" dirty="0">
                <a:effectLst/>
                <a:highlight>
                  <a:srgbClr val="FFFF00"/>
                </a:highlight>
              </a:rPr>
              <a:t>1</a:t>
            </a:r>
            <a:r>
              <a:rPr lang="en-US" altLang="ja-JP" sz="2800" b="1" dirty="0">
                <a:highlight>
                  <a:srgbClr val="FFFF00"/>
                </a:highlight>
              </a:rPr>
              <a:t>)</a:t>
            </a:r>
            <a:endParaRPr kumimoji="1" lang="en-US" altLang="ja-JP" b="1" dirty="0">
              <a:highlight>
                <a:srgbClr val="FFFF00"/>
              </a:highlight>
            </a:endParaRPr>
          </a:p>
          <a:p>
            <a:endParaRPr kumimoji="1" lang="en-US" altLang="ja-JP" dirty="0"/>
          </a:p>
          <a:p>
            <a:r>
              <a:rPr kumimoji="1" lang="en-US" altLang="ja-JP" dirty="0"/>
              <a:t>Dual BDs + Dual FYs  from involution F**=F</a:t>
            </a:r>
          </a:p>
          <a:p>
            <a:pPr marL="0" indent="0">
              <a:buNone/>
            </a:pPr>
            <a:r>
              <a:rPr lang="en-US" altLang="ja-JP" dirty="0"/>
              <a:t>                  Note</a:t>
            </a:r>
            <a:r>
              <a:rPr lang="ja-JP" altLang="en-US" dirty="0"/>
              <a:t>：</a:t>
            </a:r>
            <a:r>
              <a:rPr lang="en-US" altLang="ja-JP" sz="2800" dirty="0"/>
              <a:t> </a:t>
            </a:r>
            <a:r>
              <a:rPr lang="en-US" altLang="ja-JP" sz="2400" b="1" dirty="0"/>
              <a:t>B</a:t>
            </a:r>
            <a:r>
              <a:rPr lang="en-US" altLang="ja-JP" sz="2400" b="1" baseline="-25000" dirty="0"/>
              <a:t>F</a:t>
            </a:r>
            <a:r>
              <a:rPr lang="en-US" altLang="ja-JP" sz="2400" b="1" dirty="0"/>
              <a:t>(</a:t>
            </a:r>
            <a:r>
              <a:rPr lang="el-GR" altLang="ja-JP" sz="2400" b="1" i="0" dirty="0">
                <a:effectLst/>
              </a:rPr>
              <a:t>θ</a:t>
            </a:r>
            <a:r>
              <a:rPr lang="en-US" altLang="ja-JP" sz="2400" b="1" i="0" baseline="-25000" dirty="0">
                <a:effectLst/>
              </a:rPr>
              <a:t>1</a:t>
            </a:r>
            <a:r>
              <a:rPr lang="el-GR" altLang="ja-JP" sz="2400" b="1" i="0" dirty="0">
                <a:effectLst/>
              </a:rPr>
              <a:t> </a:t>
            </a:r>
            <a:r>
              <a:rPr lang="en-US" altLang="ja-JP" sz="2400" b="1" dirty="0"/>
              <a:t>:</a:t>
            </a:r>
            <a:r>
              <a:rPr lang="el-GR" altLang="ja-JP" sz="2400" b="1" i="0" dirty="0">
                <a:effectLst/>
              </a:rPr>
              <a:t> θ</a:t>
            </a:r>
            <a:r>
              <a:rPr lang="en-US" altLang="ja-JP" sz="2400" b="1" i="0" baseline="-25000" dirty="0">
                <a:effectLst/>
              </a:rPr>
              <a:t>2</a:t>
            </a:r>
            <a:r>
              <a:rPr lang="en-US" altLang="ja-JP" sz="2400" b="1" dirty="0"/>
              <a:t> )=0 </a:t>
            </a:r>
            <a:r>
              <a:rPr lang="ja-JP" altLang="en-US" sz="2400" b="1" i="0" dirty="0">
                <a:solidFill>
                  <a:srgbClr val="000000"/>
                </a:solidFill>
                <a:effectLst/>
              </a:rPr>
              <a:t>⇔ </a:t>
            </a:r>
            <a:r>
              <a:rPr lang="el-GR" altLang="ja-JP" sz="2400" b="1" i="0" dirty="0">
                <a:effectLst/>
              </a:rPr>
              <a:t>θ</a:t>
            </a:r>
            <a:r>
              <a:rPr lang="en-US" altLang="ja-JP" sz="2400" b="1" i="0" baseline="-25000" dirty="0">
                <a:effectLst/>
              </a:rPr>
              <a:t>1</a:t>
            </a:r>
            <a:r>
              <a:rPr lang="el-GR" altLang="ja-JP" sz="2400" b="1" i="0" dirty="0">
                <a:effectLst/>
              </a:rPr>
              <a:t> </a:t>
            </a:r>
            <a:r>
              <a:rPr lang="en-US" altLang="ja-JP" sz="2400" b="1" i="0" dirty="0">
                <a:effectLst/>
              </a:rPr>
              <a:t>=</a:t>
            </a:r>
            <a:r>
              <a:rPr lang="el-GR" altLang="ja-JP" sz="2400" b="1" i="0" dirty="0">
                <a:effectLst/>
              </a:rPr>
              <a:t> θ</a:t>
            </a:r>
            <a:r>
              <a:rPr lang="en-US" altLang="ja-JP" sz="2400" b="1" i="0" baseline="-25000" dirty="0">
                <a:effectLst/>
              </a:rPr>
              <a:t>2</a:t>
            </a:r>
            <a:r>
              <a:rPr lang="en-US" altLang="ja-JP" sz="2400" b="1" dirty="0"/>
              <a:t> </a:t>
            </a:r>
            <a:r>
              <a:rPr lang="ja-JP" altLang="en-US" sz="2400" b="1" i="0" dirty="0">
                <a:solidFill>
                  <a:srgbClr val="000000"/>
                </a:solidFill>
                <a:effectLst/>
              </a:rPr>
              <a:t>⇔</a:t>
            </a:r>
            <a:r>
              <a:rPr lang="el-GR" altLang="ja-JP" sz="2400" b="1" dirty="0"/>
              <a:t> η</a:t>
            </a:r>
            <a:r>
              <a:rPr lang="en-US" altLang="ja-JP" sz="2400" b="1" baseline="-25000" dirty="0"/>
              <a:t>1 </a:t>
            </a:r>
            <a:r>
              <a:rPr lang="en-US" altLang="ja-JP" sz="2400" b="1" dirty="0"/>
              <a:t>=</a:t>
            </a:r>
            <a:r>
              <a:rPr lang="el-GR" altLang="ja-JP" sz="2400" b="1" dirty="0"/>
              <a:t>η </a:t>
            </a:r>
            <a:r>
              <a:rPr lang="en-US" altLang="ja-JP" sz="2400" b="1" baseline="-25000" dirty="0"/>
              <a:t>2  </a:t>
            </a:r>
            <a:r>
              <a:rPr lang="en-US" altLang="ja-JP" sz="2400" dirty="0"/>
              <a:t>i.e., </a:t>
            </a:r>
            <a:r>
              <a:rPr kumimoji="1" lang="el-GR" altLang="ja-JP" sz="2400" dirty="0"/>
              <a:t>∇</a:t>
            </a:r>
            <a:r>
              <a:rPr kumimoji="1" lang="en-US" altLang="ja-JP" sz="2400" dirty="0"/>
              <a:t>F(</a:t>
            </a:r>
            <a:r>
              <a:rPr lang="el-GR" altLang="ja-JP" sz="2400" dirty="0"/>
              <a:t>θ</a:t>
            </a:r>
            <a:r>
              <a:rPr lang="en-US" altLang="ja-JP" sz="2400" i="0" baseline="-25000" dirty="0">
                <a:effectLst/>
              </a:rPr>
              <a:t>1</a:t>
            </a:r>
            <a:r>
              <a:rPr lang="en-US" altLang="ja-JP" sz="2400" dirty="0"/>
              <a:t>)</a:t>
            </a:r>
            <a:r>
              <a:rPr lang="el-GR" altLang="ja-JP" sz="2400" i="0" dirty="0">
                <a:effectLst/>
              </a:rPr>
              <a:t> </a:t>
            </a:r>
            <a:r>
              <a:rPr lang="en-US" altLang="ja-JP" sz="2400" i="0" dirty="0">
                <a:effectLst/>
              </a:rPr>
              <a:t>=</a:t>
            </a:r>
            <a:r>
              <a:rPr lang="el-GR" altLang="ja-JP" sz="2400" i="0" dirty="0">
                <a:effectLst/>
              </a:rPr>
              <a:t> </a:t>
            </a:r>
            <a:r>
              <a:rPr kumimoji="1" lang="el-GR" altLang="ja-JP" sz="2400" dirty="0"/>
              <a:t>∇</a:t>
            </a:r>
            <a:r>
              <a:rPr kumimoji="1" lang="en-US" altLang="ja-JP" sz="2400" dirty="0"/>
              <a:t>F(</a:t>
            </a:r>
            <a:r>
              <a:rPr lang="el-GR" altLang="ja-JP" sz="2400" dirty="0"/>
              <a:t>θ</a:t>
            </a:r>
            <a:r>
              <a:rPr lang="en-US" altLang="ja-JP" sz="2400" baseline="-25000" dirty="0"/>
              <a:t>2</a:t>
            </a:r>
            <a:r>
              <a:rPr lang="en-US" altLang="ja-JP" sz="2400" dirty="0"/>
              <a:t>) </a:t>
            </a:r>
            <a:endParaRPr kumimoji="1" lang="en-US" altLang="ja-JP" dirty="0"/>
          </a:p>
          <a:p>
            <a:endParaRPr lang="en-US" altLang="ja-JP" dirty="0"/>
          </a:p>
          <a:p>
            <a:endParaRPr kumimoji="1" lang="ja-JP" altLang="en-US" dirty="0"/>
          </a:p>
        </p:txBody>
      </p:sp>
      <p:sp>
        <p:nvSpPr>
          <p:cNvPr id="4" name="Slide Number Placeholder 3">
            <a:extLst>
              <a:ext uri="{FF2B5EF4-FFF2-40B4-BE49-F238E27FC236}">
                <a16:creationId xmlns:a16="http://schemas.microsoft.com/office/drawing/2014/main" id="{86BD4C53-B490-17D3-0420-1DD9F326F19A}"/>
              </a:ext>
            </a:extLst>
          </p:cNvPr>
          <p:cNvSpPr>
            <a:spLocks noGrp="1"/>
          </p:cNvSpPr>
          <p:nvPr>
            <p:ph type="sldNum" sz="quarter" idx="12"/>
          </p:nvPr>
        </p:nvSpPr>
        <p:spPr/>
        <p:txBody>
          <a:bodyPr/>
          <a:lstStyle/>
          <a:p>
            <a:fld id="{31CF226C-95D4-40B8-9E1A-366D2434025F}" type="slidenum">
              <a:rPr kumimoji="1" lang="ja-JP" altLang="en-US" smtClean="0"/>
              <a:t>17</a:t>
            </a:fld>
            <a:endParaRPr kumimoji="1" lang="ja-JP" altLang="en-US"/>
          </a:p>
        </p:txBody>
      </p:sp>
    </p:spTree>
    <p:extLst>
      <p:ext uri="{BB962C8B-B14F-4D97-AF65-F5344CB8AC3E}">
        <p14:creationId xmlns:p14="http://schemas.microsoft.com/office/powerpoint/2010/main" val="43000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CAA3-090A-BA43-4BB3-1FBBA384B11C}"/>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A99280F7-C8A9-5834-3BEF-A7FD55773729}"/>
              </a:ext>
            </a:extLst>
          </p:cNvPr>
          <p:cNvSpPr>
            <a:spLocks noGrp="1"/>
          </p:cNvSpPr>
          <p:nvPr>
            <p:ph idx="1"/>
          </p:nvPr>
        </p:nvSpPr>
        <p:spPr/>
        <p:txBody>
          <a:bodyPr/>
          <a:lstStyle/>
          <a:p>
            <a:endParaRPr kumimoji="1" lang="ja-JP" altLang="en-US"/>
          </a:p>
        </p:txBody>
      </p:sp>
      <p:pic>
        <p:nvPicPr>
          <p:cNvPr id="9218" name="Picture 2" descr="Image">
            <a:extLst>
              <a:ext uri="{FF2B5EF4-FFF2-40B4-BE49-F238E27FC236}">
                <a16:creationId xmlns:a16="http://schemas.microsoft.com/office/drawing/2014/main" id="{973EEE93-F69E-BBEA-CAA2-C2C43250A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0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F898-0A1F-CAEF-A046-A6C01C75B06C}"/>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4DD1DFC6-830D-C0DC-905F-53B0FF2CBFB2}"/>
              </a:ext>
            </a:extLst>
          </p:cNvPr>
          <p:cNvSpPr>
            <a:spLocks noGrp="1"/>
          </p:cNvSpPr>
          <p:nvPr>
            <p:ph idx="1"/>
          </p:nvPr>
        </p:nvSpPr>
        <p:spPr/>
        <p:txBody>
          <a:bodyPr/>
          <a:lstStyle/>
          <a:p>
            <a:endParaRPr kumimoji="1" lang="ja-JP" altLang="en-US"/>
          </a:p>
        </p:txBody>
      </p:sp>
      <p:pic>
        <p:nvPicPr>
          <p:cNvPr id="1026" name="Picture 2">
            <a:extLst>
              <a:ext uri="{FF2B5EF4-FFF2-40B4-BE49-F238E27FC236}">
                <a16:creationId xmlns:a16="http://schemas.microsoft.com/office/drawing/2014/main" id="{45D73A68-53EB-9783-C0E6-2F4D1B72D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2AAD996-14D8-1E35-37EB-4A5BFBE5DFCA}"/>
              </a:ext>
            </a:extLst>
          </p:cNvPr>
          <p:cNvSpPr/>
          <p:nvPr/>
        </p:nvSpPr>
        <p:spPr>
          <a:xfrm>
            <a:off x="5597912" y="-78059"/>
            <a:ext cx="7047571" cy="51407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TextBox 4">
            <a:extLst>
              <a:ext uri="{FF2B5EF4-FFF2-40B4-BE49-F238E27FC236}">
                <a16:creationId xmlns:a16="http://schemas.microsoft.com/office/drawing/2014/main" id="{D3CFA7F0-1B4B-3312-85FE-BA2A022FCBD1}"/>
              </a:ext>
            </a:extLst>
          </p:cNvPr>
          <p:cNvSpPr txBox="1"/>
          <p:nvPr/>
        </p:nvSpPr>
        <p:spPr>
          <a:xfrm>
            <a:off x="4712954" y="1558210"/>
            <a:ext cx="7242688" cy="1384995"/>
          </a:xfrm>
          <a:prstGeom prst="rect">
            <a:avLst/>
          </a:prstGeom>
          <a:noFill/>
        </p:spPr>
        <p:txBody>
          <a:bodyPr wrap="none" rtlCol="0">
            <a:spAutoFit/>
          </a:bodyPr>
          <a:lstStyle/>
          <a:p>
            <a:pPr algn="ctr"/>
            <a:r>
              <a:rPr kumimoji="1" lang="en-US" altLang="ja-JP" sz="2800" dirty="0"/>
              <a:t>Duality </a:t>
            </a:r>
          </a:p>
          <a:p>
            <a:pPr algn="ctr"/>
            <a:r>
              <a:rPr kumimoji="1" lang="en-US" altLang="ja-JP" sz="2800" dirty="0"/>
              <a:t>and </a:t>
            </a:r>
          </a:p>
          <a:p>
            <a:pPr algn="ctr"/>
            <a:r>
              <a:rPr kumimoji="1" lang="en-US" altLang="ja-JP" sz="2800" b="1" dirty="0">
                <a:solidFill>
                  <a:srgbClr val="FF0000"/>
                </a:solidFill>
              </a:rPr>
              <a:t>duo Fenchel-Young pseudo-divergences</a:t>
            </a:r>
            <a:endParaRPr kumimoji="1" lang="ja-JP" altLang="en-US" sz="2800" b="1" dirty="0">
              <a:solidFill>
                <a:srgbClr val="FF0000"/>
              </a:solidFill>
            </a:endParaRPr>
          </a:p>
        </p:txBody>
      </p:sp>
      <p:sp>
        <p:nvSpPr>
          <p:cNvPr id="6" name="Rectangle 5">
            <a:extLst>
              <a:ext uri="{FF2B5EF4-FFF2-40B4-BE49-F238E27FC236}">
                <a16:creationId xmlns:a16="http://schemas.microsoft.com/office/drawing/2014/main" id="{B2692815-39EA-724E-DC4C-ED56EC31A812}"/>
              </a:ext>
            </a:extLst>
          </p:cNvPr>
          <p:cNvSpPr/>
          <p:nvPr/>
        </p:nvSpPr>
        <p:spPr>
          <a:xfrm>
            <a:off x="7125629" y="5965902"/>
            <a:ext cx="5066371" cy="20101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46218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70935-0A80-92C2-7010-651E918B1794}"/>
              </a:ext>
            </a:extLst>
          </p:cNvPr>
          <p:cNvSpPr>
            <a:spLocks noGrp="1"/>
          </p:cNvSpPr>
          <p:nvPr>
            <p:ph type="title"/>
          </p:nvPr>
        </p:nvSpPr>
        <p:spPr>
          <a:xfrm>
            <a:off x="258097" y="100114"/>
            <a:ext cx="10515600" cy="1325563"/>
          </a:xfrm>
        </p:spPr>
        <p:txBody>
          <a:bodyPr/>
          <a:lstStyle/>
          <a:p>
            <a:r>
              <a:rPr kumimoji="1" lang="en-US" altLang="ja-JP" dirty="0">
                <a:solidFill>
                  <a:schemeClr val="accent4"/>
                </a:solidFill>
              </a:rPr>
              <a:t>Outline: A collection of short stories!</a:t>
            </a:r>
            <a:endParaRPr kumimoji="1" lang="ja-JP" altLang="en-US" dirty="0">
              <a:solidFill>
                <a:schemeClr val="accent4"/>
              </a:solidFill>
            </a:endParaRPr>
          </a:p>
        </p:txBody>
      </p:sp>
      <p:sp>
        <p:nvSpPr>
          <p:cNvPr id="4" name="Content Placeholder 2">
            <a:extLst>
              <a:ext uri="{FF2B5EF4-FFF2-40B4-BE49-F238E27FC236}">
                <a16:creationId xmlns:a16="http://schemas.microsoft.com/office/drawing/2014/main" id="{31B606B0-22E1-9477-1772-83A5B583A5DE}"/>
              </a:ext>
            </a:extLst>
          </p:cNvPr>
          <p:cNvSpPr txBox="1">
            <a:spLocks/>
          </p:cNvSpPr>
          <p:nvPr/>
        </p:nvSpPr>
        <p:spPr>
          <a:xfrm>
            <a:off x="910205" y="1314165"/>
            <a:ext cx="11828206" cy="6607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lang="en-US" altLang="ja-JP" sz="2400" dirty="0"/>
              <a:t> Quick introduction to </a:t>
            </a:r>
            <a:r>
              <a:rPr lang="en-US" altLang="ja-JP" sz="2400" b="1" dirty="0"/>
              <a:t>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a:t>
            </a:r>
            <a:r>
              <a:rPr lang="en-US" altLang="ja-JP" sz="2400" b="1" dirty="0">
                <a:solidFill>
                  <a:srgbClr val="FF0000"/>
                </a:solidFill>
              </a:rPr>
              <a:t>Duo</a:t>
            </a:r>
            <a:r>
              <a:rPr lang="en-US" altLang="ja-JP" sz="2400" dirty="0"/>
              <a:t> Bregman pseudo-divergences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a:t>
            </a:r>
            <a:r>
              <a:rPr lang="en-US" altLang="ja-JP" sz="2400" b="1" dirty="0">
                <a:solidFill>
                  <a:srgbClr val="FF0000"/>
                </a:solidFill>
              </a:rPr>
              <a:t>Curved</a:t>
            </a:r>
            <a:r>
              <a:rPr lang="en-US" altLang="ja-JP" sz="2400" dirty="0"/>
              <a:t>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a:t>
            </a:r>
            <a:r>
              <a:rPr lang="en-US" altLang="ja-JP" sz="2400" b="1" dirty="0">
                <a:solidFill>
                  <a:srgbClr val="FF0000"/>
                </a:solidFill>
              </a:rPr>
              <a:t>Generalized Legendre transforms </a:t>
            </a:r>
            <a:r>
              <a:rPr lang="en-US" altLang="ja-JP" sz="2400" dirty="0"/>
              <a:t>and </a:t>
            </a:r>
            <a:r>
              <a:rPr lang="en-US" altLang="ja-JP" sz="2400" b="1" dirty="0"/>
              <a:t>information geometry</a:t>
            </a:r>
          </a:p>
          <a:p>
            <a:pPr marL="457200" indent="-457200">
              <a:buFont typeface="+mj-lt"/>
              <a:buAutoNum type="arabicPeriod"/>
            </a:pPr>
            <a:endParaRPr lang="en-US" altLang="ja-JP" sz="2400" dirty="0"/>
          </a:p>
          <a:p>
            <a:pPr marL="457200" indent="-457200">
              <a:buFont typeface="+mj-lt"/>
              <a:buAutoNum type="arabicPeriod"/>
            </a:pPr>
            <a:r>
              <a:rPr lang="en-US" altLang="ja-JP" sz="2400" dirty="0"/>
              <a:t> </a:t>
            </a:r>
            <a:r>
              <a:rPr lang="en-US" altLang="ja-JP" sz="2400" b="1" dirty="0">
                <a:solidFill>
                  <a:srgbClr val="FF0000"/>
                </a:solidFill>
              </a:rPr>
              <a:t>Generalized convexity </a:t>
            </a:r>
            <a:r>
              <a:rPr lang="en-US" altLang="ja-JP" sz="2400" dirty="0"/>
              <a:t>and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Boolean algebra of </a:t>
            </a:r>
            <a:r>
              <a:rPr lang="en-US" altLang="ja-JP" sz="2400" b="1" dirty="0">
                <a:solidFill>
                  <a:srgbClr val="FF0000"/>
                </a:solidFill>
              </a:rPr>
              <a:t>Bregman balls  </a:t>
            </a:r>
          </a:p>
          <a:p>
            <a:pPr marL="0" indent="0">
              <a:buFont typeface="Arial" panose="020B0604020202020204" pitchFamily="34" charset="0"/>
              <a:buNone/>
            </a:pPr>
            <a:endParaRPr lang="ja-JP" altLang="en-US" sz="2400" dirty="0"/>
          </a:p>
        </p:txBody>
      </p:sp>
    </p:spTree>
    <p:extLst>
      <p:ext uri="{BB962C8B-B14F-4D97-AF65-F5344CB8AC3E}">
        <p14:creationId xmlns:p14="http://schemas.microsoft.com/office/powerpoint/2010/main" val="2562896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0D4E3-8709-0246-1A66-EAA397F00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18237-9640-E409-2170-DD53E3840838}"/>
              </a:ext>
            </a:extLst>
          </p:cNvPr>
          <p:cNvSpPr>
            <a:spLocks noGrp="1"/>
          </p:cNvSpPr>
          <p:nvPr>
            <p:ph type="title"/>
          </p:nvPr>
        </p:nvSpPr>
        <p:spPr>
          <a:xfrm>
            <a:off x="258097" y="100114"/>
            <a:ext cx="10515600" cy="1325563"/>
          </a:xfrm>
        </p:spPr>
        <p:txBody>
          <a:bodyPr/>
          <a:lstStyle/>
          <a:p>
            <a:r>
              <a:rPr kumimoji="1" lang="en-US" altLang="ja-JP" dirty="0">
                <a:solidFill>
                  <a:schemeClr val="accent4"/>
                </a:solidFill>
              </a:rPr>
              <a:t>Outline</a:t>
            </a:r>
            <a:endParaRPr kumimoji="1" lang="ja-JP" altLang="en-US" dirty="0">
              <a:solidFill>
                <a:schemeClr val="accent4"/>
              </a:solidFill>
            </a:endParaRPr>
          </a:p>
        </p:txBody>
      </p:sp>
      <p:sp>
        <p:nvSpPr>
          <p:cNvPr id="4" name="Content Placeholder 2">
            <a:extLst>
              <a:ext uri="{FF2B5EF4-FFF2-40B4-BE49-F238E27FC236}">
                <a16:creationId xmlns:a16="http://schemas.microsoft.com/office/drawing/2014/main" id="{58E3156E-6CAF-6009-AB78-B3D799AA6FF5}"/>
              </a:ext>
            </a:extLst>
          </p:cNvPr>
          <p:cNvSpPr txBox="1">
            <a:spLocks/>
          </p:cNvSpPr>
          <p:nvPr/>
        </p:nvSpPr>
        <p:spPr>
          <a:xfrm>
            <a:off x="363795" y="1425677"/>
            <a:ext cx="11828206" cy="6607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lang="en-US" altLang="ja-JP" sz="2400" dirty="0"/>
              <a:t> A quick introduction to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Duo Bregman pseudo-divergences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a:t>
            </a:r>
            <a:r>
              <a:rPr lang="en-US" altLang="ja-JP" sz="3200" b="1" dirty="0">
                <a:solidFill>
                  <a:srgbClr val="FF0000"/>
                </a:solidFill>
              </a:rPr>
              <a:t>Curved Bregman divergences</a:t>
            </a:r>
            <a:endParaRPr lang="en-US" altLang="ja-JP" sz="2400" b="1" dirty="0">
              <a:solidFill>
                <a:srgbClr val="FF0000"/>
              </a:solidFill>
            </a:endParaRPr>
          </a:p>
          <a:p>
            <a:pPr marL="457200" indent="-457200">
              <a:buFont typeface="+mj-lt"/>
              <a:buAutoNum type="arabicPeriod"/>
            </a:pPr>
            <a:endParaRPr lang="en-US" altLang="ja-JP" sz="2400" dirty="0"/>
          </a:p>
          <a:p>
            <a:pPr marL="457200" indent="-457200">
              <a:buFont typeface="+mj-lt"/>
              <a:buAutoNum type="arabicPeriod"/>
            </a:pPr>
            <a:r>
              <a:rPr lang="en-US" altLang="ja-JP" sz="2400" dirty="0"/>
              <a:t> Generalized Legendre transforms and information geometry</a:t>
            </a:r>
          </a:p>
          <a:p>
            <a:pPr marL="457200" indent="-457200">
              <a:buFont typeface="+mj-lt"/>
              <a:buAutoNum type="arabicPeriod"/>
            </a:pPr>
            <a:endParaRPr lang="en-US" altLang="ja-JP" sz="2400" dirty="0"/>
          </a:p>
          <a:p>
            <a:pPr marL="457200" indent="-457200">
              <a:buFont typeface="+mj-lt"/>
              <a:buAutoNum type="arabicPeriod"/>
            </a:pPr>
            <a:r>
              <a:rPr lang="en-US" altLang="ja-JP" sz="2400" dirty="0"/>
              <a:t> Generalized convexity and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Space of Bregman balls  </a:t>
            </a:r>
          </a:p>
          <a:p>
            <a:pPr marL="0" indent="0">
              <a:buFont typeface="Arial" panose="020B0604020202020204" pitchFamily="34" charset="0"/>
              <a:buNone/>
            </a:pPr>
            <a:endParaRPr lang="ja-JP" altLang="en-US" sz="2400" dirty="0"/>
          </a:p>
        </p:txBody>
      </p:sp>
    </p:spTree>
    <p:extLst>
      <p:ext uri="{BB962C8B-B14F-4D97-AF65-F5344CB8AC3E}">
        <p14:creationId xmlns:p14="http://schemas.microsoft.com/office/powerpoint/2010/main" val="3314514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CF8DF-06D7-0751-02E2-4AE545A796D4}"/>
              </a:ext>
            </a:extLst>
          </p:cNvPr>
          <p:cNvSpPr>
            <a:spLocks noGrp="1"/>
          </p:cNvSpPr>
          <p:nvPr>
            <p:ph type="title"/>
          </p:nvPr>
        </p:nvSpPr>
        <p:spPr>
          <a:xfrm>
            <a:off x="122146" y="-28193"/>
            <a:ext cx="10515600" cy="1325563"/>
          </a:xfrm>
        </p:spPr>
        <p:txBody>
          <a:bodyPr/>
          <a:lstStyle/>
          <a:p>
            <a:r>
              <a:rPr kumimoji="1" lang="en-US" altLang="ja-JP" b="1" dirty="0">
                <a:solidFill>
                  <a:schemeClr val="accent4"/>
                </a:solidFill>
              </a:rPr>
              <a:t>Curved Bregman divergences</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9C97A531-0B0F-8C0C-AFCE-774C3FDD4DE3}"/>
              </a:ext>
            </a:extLst>
          </p:cNvPr>
          <p:cNvSpPr>
            <a:spLocks noGrp="1"/>
          </p:cNvSpPr>
          <p:nvPr>
            <p:ph idx="1"/>
          </p:nvPr>
        </p:nvSpPr>
        <p:spPr>
          <a:xfrm>
            <a:off x="271839" y="1075129"/>
            <a:ext cx="11798015" cy="4351338"/>
          </a:xfrm>
        </p:spPr>
        <p:txBody>
          <a:bodyPr/>
          <a:lstStyle/>
          <a:p>
            <a:pPr marL="0" indent="0">
              <a:buNone/>
            </a:pPr>
            <a:r>
              <a:rPr lang="en-US" altLang="ja-JP" sz="2800" dirty="0"/>
              <a:t>Consider a domain U which maps </a:t>
            </a:r>
          </a:p>
          <a:p>
            <a:pPr marL="0" indent="0">
              <a:buNone/>
            </a:pPr>
            <a:r>
              <a:rPr lang="en-US" altLang="ja-JP" sz="2800" dirty="0"/>
              <a:t>                           to a subset of </a:t>
            </a:r>
            <a:r>
              <a:rPr lang="el-GR" altLang="ja-JP" i="0" dirty="0">
                <a:effectLst/>
                <a:latin typeface="Source Sans Pro" panose="020B0503030403020204" pitchFamily="34" charset="0"/>
              </a:rPr>
              <a:t>Θ</a:t>
            </a:r>
            <a:r>
              <a:rPr lang="en-US" altLang="ja-JP" sz="2800" dirty="0"/>
              <a:t>  by  </a:t>
            </a:r>
            <a:r>
              <a:rPr lang="el-GR" altLang="ja-JP" sz="2800" i="0" dirty="0">
                <a:effectLst/>
                <a:latin typeface="Source Sans Pro" panose="020B0503030403020204" pitchFamily="34" charset="0"/>
              </a:rPr>
              <a:t>θ </a:t>
            </a:r>
            <a:r>
              <a:rPr lang="en-US" altLang="ja-JP" sz="2800" i="0" dirty="0">
                <a:effectLst/>
                <a:latin typeface="Source Sans Pro" panose="020B0503030403020204" pitchFamily="34" charset="0"/>
              </a:rPr>
              <a:t>=</a:t>
            </a:r>
            <a:r>
              <a:rPr lang="en-US" altLang="ja-JP" sz="2800" dirty="0"/>
              <a:t>c(</a:t>
            </a:r>
            <a:r>
              <a:rPr lang="en-US" altLang="ja-JP" dirty="0">
                <a:latin typeface="Source Sans Pro" panose="020B0503030403020204" pitchFamily="34" charset="0"/>
              </a:rPr>
              <a:t>u</a:t>
            </a:r>
            <a:r>
              <a:rPr lang="en-US" altLang="ja-JP" sz="2800" dirty="0"/>
              <a:t>) </a:t>
            </a:r>
            <a:r>
              <a:rPr lang="en-US" altLang="ja-JP" dirty="0"/>
              <a:t>with </a:t>
            </a:r>
            <a:r>
              <a:rPr lang="en-US" altLang="ja-JP" b="1" dirty="0"/>
              <a:t>dim(U) &lt; dim(</a:t>
            </a:r>
            <a:r>
              <a:rPr lang="el-GR" altLang="ja-JP" b="1" i="0" dirty="0">
                <a:effectLst/>
                <a:latin typeface="Source Sans Pro" panose="020B0503030403020204" pitchFamily="34" charset="0"/>
              </a:rPr>
              <a:t>Θ</a:t>
            </a:r>
            <a:r>
              <a:rPr lang="en-US" altLang="ja-JP" b="1" dirty="0"/>
              <a:t>) </a:t>
            </a:r>
            <a:r>
              <a:rPr lang="en-US" altLang="ja-JP" sz="2800" dirty="0"/>
              <a:t>:</a:t>
            </a:r>
          </a:p>
          <a:p>
            <a:pPr marL="0" indent="0">
              <a:buNone/>
            </a:pPr>
            <a:r>
              <a:rPr lang="en-US" altLang="ja-JP" sz="2800" b="1" dirty="0" err="1">
                <a:solidFill>
                  <a:srgbClr val="FF0000"/>
                </a:solidFill>
              </a:rPr>
              <a:t>B</a:t>
            </a:r>
            <a:r>
              <a:rPr lang="en-US" altLang="ja-JP" sz="2800" b="1" baseline="-25000" dirty="0" err="1">
                <a:solidFill>
                  <a:srgbClr val="FF0000"/>
                </a:solidFill>
              </a:rPr>
              <a:t>F,c</a:t>
            </a:r>
            <a:r>
              <a:rPr lang="en-US" altLang="ja-JP" sz="2800" b="1" dirty="0">
                <a:solidFill>
                  <a:srgbClr val="FF0000"/>
                </a:solidFill>
              </a:rPr>
              <a:t>(</a:t>
            </a:r>
            <a:r>
              <a:rPr lang="en-US" altLang="ja-JP" b="1" dirty="0">
                <a:solidFill>
                  <a:srgbClr val="FF0000"/>
                </a:solidFill>
                <a:latin typeface="Source Sans Pro" panose="020B0503030403020204" pitchFamily="34" charset="0"/>
              </a:rPr>
              <a:t>u</a:t>
            </a:r>
            <a:r>
              <a:rPr lang="en-US" altLang="ja-JP" sz="2800" b="1" i="0" baseline="-25000" dirty="0">
                <a:solidFill>
                  <a:srgbClr val="FF0000"/>
                </a:solidFill>
                <a:effectLst/>
                <a:latin typeface="Source Sans Pro" panose="020B0503030403020204" pitchFamily="34" charset="0"/>
              </a:rPr>
              <a:t>1</a:t>
            </a:r>
            <a:r>
              <a:rPr lang="el-GR" altLang="ja-JP" sz="2800" b="1" i="0" dirty="0">
                <a:solidFill>
                  <a:srgbClr val="FF0000"/>
                </a:solidFill>
                <a:effectLst/>
                <a:latin typeface="Source Sans Pro" panose="020B0503030403020204" pitchFamily="34" charset="0"/>
              </a:rPr>
              <a:t> </a:t>
            </a:r>
            <a:r>
              <a:rPr lang="en-US" altLang="ja-JP" sz="2800" b="1" dirty="0">
                <a:solidFill>
                  <a:srgbClr val="FF0000"/>
                </a:solidFill>
              </a:rPr>
              <a:t>:</a:t>
            </a:r>
            <a:r>
              <a:rPr lang="el-GR" altLang="ja-JP" sz="2800" b="1" i="0" dirty="0">
                <a:solidFill>
                  <a:srgbClr val="FF0000"/>
                </a:solidFill>
                <a:effectLst/>
                <a:latin typeface="Source Sans Pro" panose="020B0503030403020204" pitchFamily="34" charset="0"/>
              </a:rPr>
              <a:t> </a:t>
            </a:r>
            <a:r>
              <a:rPr lang="en-US" altLang="ja-JP" sz="2800" b="1" i="0" dirty="0">
                <a:solidFill>
                  <a:srgbClr val="FF0000"/>
                </a:solidFill>
                <a:effectLst/>
                <a:latin typeface="Source Sans Pro" panose="020B0503030403020204" pitchFamily="34" charset="0"/>
              </a:rPr>
              <a:t>u</a:t>
            </a:r>
            <a:r>
              <a:rPr lang="en-US" altLang="ja-JP" sz="2800" b="1" i="0" baseline="-25000" dirty="0">
                <a:solidFill>
                  <a:srgbClr val="FF0000"/>
                </a:solidFill>
                <a:effectLst/>
                <a:latin typeface="Source Sans Pro" panose="020B0503030403020204" pitchFamily="34" charset="0"/>
              </a:rPr>
              <a:t>2</a:t>
            </a:r>
            <a:r>
              <a:rPr lang="en-US" altLang="ja-JP" sz="2800" b="1" dirty="0">
                <a:solidFill>
                  <a:srgbClr val="FF0000"/>
                </a:solidFill>
              </a:rPr>
              <a:t>) </a:t>
            </a:r>
            <a:r>
              <a:rPr lang="en-US" altLang="ja-JP" sz="2800" b="1" dirty="0"/>
              <a:t>:= B</a:t>
            </a:r>
            <a:r>
              <a:rPr lang="en-US" altLang="ja-JP" sz="2800" b="1" baseline="-25000" dirty="0"/>
              <a:t>F</a:t>
            </a:r>
            <a:r>
              <a:rPr lang="en-US" altLang="ja-JP" sz="2800" b="1" dirty="0"/>
              <a:t>(c(</a:t>
            </a:r>
            <a:r>
              <a:rPr lang="en-US" altLang="ja-JP" b="1" dirty="0">
                <a:latin typeface="Source Sans Pro" panose="020B0503030403020204" pitchFamily="34" charset="0"/>
              </a:rPr>
              <a:t>u</a:t>
            </a:r>
            <a:r>
              <a:rPr lang="en-US" altLang="ja-JP" sz="2800" b="1" i="0" baseline="-25000" dirty="0">
                <a:effectLst/>
                <a:latin typeface="Source Sans Pro" panose="020B0503030403020204" pitchFamily="34" charset="0"/>
              </a:rPr>
              <a:t>1</a:t>
            </a:r>
            <a:r>
              <a:rPr lang="el-GR" altLang="ja-JP" sz="2800" b="1" i="0" dirty="0">
                <a:effectLst/>
                <a:latin typeface="Source Sans Pro" panose="020B0503030403020204" pitchFamily="34" charset="0"/>
              </a:rPr>
              <a:t> </a:t>
            </a:r>
            <a:r>
              <a:rPr lang="en-US" altLang="ja-JP" sz="2800" b="1" dirty="0"/>
              <a:t>):c(</a:t>
            </a:r>
            <a:r>
              <a:rPr lang="el-GR" altLang="ja-JP" sz="2800" b="1" i="0" dirty="0">
                <a:effectLst/>
                <a:latin typeface="Source Sans Pro" panose="020B0503030403020204" pitchFamily="34" charset="0"/>
              </a:rPr>
              <a:t> </a:t>
            </a:r>
            <a:r>
              <a:rPr lang="en-US" altLang="ja-JP" sz="2800" b="1" i="0" dirty="0">
                <a:effectLst/>
                <a:latin typeface="Source Sans Pro" panose="020B0503030403020204" pitchFamily="34" charset="0"/>
              </a:rPr>
              <a:t>u</a:t>
            </a:r>
            <a:r>
              <a:rPr lang="en-US" altLang="ja-JP" sz="2800" b="1" i="0" baseline="-25000" dirty="0">
                <a:effectLst/>
                <a:latin typeface="Source Sans Pro" panose="020B0503030403020204" pitchFamily="34" charset="0"/>
              </a:rPr>
              <a:t>2</a:t>
            </a:r>
            <a:r>
              <a:rPr lang="en-US" altLang="ja-JP" dirty="0"/>
              <a:t>)) is </a:t>
            </a:r>
            <a:r>
              <a:rPr lang="en-US" altLang="ja-JP" sz="2400" dirty="0"/>
              <a:t>not Bregman when {c(u) | u </a:t>
            </a:r>
            <a:r>
              <a:rPr lang="ja-JP" altLang="en-US" sz="1600" b="0" i="0" dirty="0">
                <a:effectLst/>
                <a:latin typeface="Source Sans Pro" panose="020B0503030403020204" pitchFamily="34" charset="0"/>
              </a:rPr>
              <a:t>∈</a:t>
            </a:r>
            <a:r>
              <a:rPr lang="en-US" altLang="ja-JP" sz="2400" dirty="0"/>
              <a:t> U} not convex</a:t>
            </a:r>
            <a:endParaRPr lang="en-US" altLang="ja-JP" sz="3200" dirty="0"/>
          </a:p>
          <a:p>
            <a:pPr marL="0" indent="0">
              <a:buNone/>
            </a:pPr>
            <a:r>
              <a:rPr lang="en-US" altLang="ja-JP" dirty="0"/>
              <a:t>		usually not a Bregman divergence unless c(.) is affine</a:t>
            </a:r>
            <a:endParaRPr kumimoji="1" lang="en-US" altLang="ja-JP" dirty="0"/>
          </a:p>
          <a:p>
            <a:pPr marL="0" indent="0">
              <a:buNone/>
            </a:pPr>
            <a:r>
              <a:rPr lang="en-US" altLang="ja-JP" i="1" dirty="0"/>
              <a:t>Example</a:t>
            </a:r>
            <a:r>
              <a:rPr lang="en-US" altLang="ja-JP" dirty="0"/>
              <a:t>: </a:t>
            </a:r>
            <a:r>
              <a:rPr lang="en-US" altLang="ja-JP" b="1" dirty="0">
                <a:solidFill>
                  <a:srgbClr val="FF0000"/>
                </a:solidFill>
              </a:rPr>
              <a:t>Symmetrized Bregman divergences </a:t>
            </a:r>
            <a:r>
              <a:rPr lang="en-US" altLang="ja-JP" dirty="0"/>
              <a:t>(= </a:t>
            </a:r>
            <a:r>
              <a:rPr lang="en-US" altLang="ja-JP" sz="2400" dirty="0"/>
              <a:t>Jeffreys-Bregman div.</a:t>
            </a:r>
            <a:r>
              <a:rPr lang="en-US" altLang="ja-JP" dirty="0"/>
              <a:t>) are curved Bregman divergences: S</a:t>
            </a:r>
            <a:r>
              <a:rPr lang="en-US" altLang="ja-JP" baseline="-25000" dirty="0"/>
              <a:t>F</a:t>
            </a:r>
            <a:r>
              <a:rPr lang="en-US" altLang="ja-JP" dirty="0"/>
              <a:t>(</a:t>
            </a:r>
            <a:r>
              <a:rPr lang="el-GR" altLang="ja-JP" i="0" dirty="0">
                <a:effectLst/>
              </a:rPr>
              <a:t>θ</a:t>
            </a:r>
            <a:r>
              <a:rPr lang="en-US" altLang="ja-JP" baseline="-25000" dirty="0"/>
              <a:t>1</a:t>
            </a:r>
            <a:r>
              <a:rPr lang="el-GR" altLang="ja-JP" i="0" dirty="0">
                <a:effectLst/>
              </a:rPr>
              <a:t> </a:t>
            </a:r>
            <a:r>
              <a:rPr lang="en-US" altLang="ja-JP" i="0" dirty="0">
                <a:effectLst/>
              </a:rPr>
              <a:t>,</a:t>
            </a:r>
            <a:r>
              <a:rPr lang="el-GR" altLang="ja-JP" i="0" dirty="0">
                <a:effectLst/>
              </a:rPr>
              <a:t>θ</a:t>
            </a:r>
            <a:r>
              <a:rPr lang="en-US" altLang="ja-JP" baseline="-25000" dirty="0"/>
              <a:t>2</a:t>
            </a:r>
            <a:r>
              <a:rPr lang="en-US" altLang="ja-JP" dirty="0"/>
              <a:t>)=&lt;</a:t>
            </a:r>
            <a:r>
              <a:rPr lang="el-GR" altLang="ja-JP" sz="2800" i="0" dirty="0">
                <a:effectLst/>
              </a:rPr>
              <a:t> θ</a:t>
            </a:r>
            <a:r>
              <a:rPr lang="en-US" altLang="ja-JP" sz="2800" i="0" baseline="-25000" dirty="0">
                <a:effectLst/>
              </a:rPr>
              <a:t>1</a:t>
            </a:r>
            <a:r>
              <a:rPr lang="el-GR" altLang="ja-JP" sz="2800" i="0" dirty="0">
                <a:effectLst/>
              </a:rPr>
              <a:t> </a:t>
            </a:r>
            <a:r>
              <a:rPr lang="en-US" altLang="ja-JP" dirty="0"/>
              <a:t>-</a:t>
            </a:r>
            <a:r>
              <a:rPr lang="el-GR" altLang="ja-JP" sz="2800" i="0" dirty="0">
                <a:effectLst/>
              </a:rPr>
              <a:t>θ</a:t>
            </a:r>
            <a:r>
              <a:rPr lang="en-US" altLang="ja-JP" sz="2800" i="0" baseline="-25000" dirty="0">
                <a:effectLst/>
              </a:rPr>
              <a:t>2</a:t>
            </a:r>
            <a:r>
              <a:rPr lang="en-US" altLang="ja-JP" sz="2800" dirty="0"/>
              <a:t> </a:t>
            </a:r>
            <a:r>
              <a:rPr lang="en-US" altLang="ja-JP" dirty="0"/>
              <a:t>,</a:t>
            </a:r>
            <a:r>
              <a:rPr lang="el-GR" altLang="ja-JP" sz="2800" dirty="0"/>
              <a:t>η</a:t>
            </a:r>
            <a:r>
              <a:rPr lang="en-US" altLang="ja-JP" sz="2800" baseline="-25000" dirty="0"/>
              <a:t>1 </a:t>
            </a:r>
            <a:r>
              <a:rPr lang="en-US" altLang="ja-JP" dirty="0"/>
              <a:t>-</a:t>
            </a:r>
            <a:r>
              <a:rPr lang="el-GR" altLang="ja-JP" sz="2800" dirty="0"/>
              <a:t>η </a:t>
            </a:r>
            <a:r>
              <a:rPr lang="en-US" altLang="ja-JP" sz="2800" baseline="-25000" dirty="0"/>
              <a:t>2 </a:t>
            </a:r>
            <a:r>
              <a:rPr lang="en-US" altLang="ja-JP" dirty="0"/>
              <a:t>&gt;</a:t>
            </a:r>
          </a:p>
          <a:p>
            <a:pPr marL="0" indent="0">
              <a:buNone/>
            </a:pPr>
            <a:endParaRPr kumimoji="1" lang="ja-JP" altLang="en-US" dirty="0"/>
          </a:p>
        </p:txBody>
      </p:sp>
      <p:pic>
        <p:nvPicPr>
          <p:cNvPr id="5" name="Picture 4">
            <a:extLst>
              <a:ext uri="{FF2B5EF4-FFF2-40B4-BE49-F238E27FC236}">
                <a16:creationId xmlns:a16="http://schemas.microsoft.com/office/drawing/2014/main" id="{25D61C1B-A02F-F7AF-4E26-7E2495ACD28B}"/>
              </a:ext>
            </a:extLst>
          </p:cNvPr>
          <p:cNvPicPr>
            <a:picLocks noChangeAspect="1"/>
          </p:cNvPicPr>
          <p:nvPr/>
        </p:nvPicPr>
        <p:blipFill>
          <a:blip r:embed="rId2"/>
          <a:stretch>
            <a:fillRect/>
          </a:stretch>
        </p:blipFill>
        <p:spPr>
          <a:xfrm>
            <a:off x="2037446" y="3935667"/>
            <a:ext cx="8117108" cy="1714625"/>
          </a:xfrm>
          <a:prstGeom prst="rect">
            <a:avLst/>
          </a:prstGeom>
        </p:spPr>
      </p:pic>
      <p:pic>
        <p:nvPicPr>
          <p:cNvPr id="7" name="Picture 6">
            <a:extLst>
              <a:ext uri="{FF2B5EF4-FFF2-40B4-BE49-F238E27FC236}">
                <a16:creationId xmlns:a16="http://schemas.microsoft.com/office/drawing/2014/main" id="{324D2323-0E33-2BA9-29D0-053D1C3C0EF8}"/>
              </a:ext>
            </a:extLst>
          </p:cNvPr>
          <p:cNvPicPr>
            <a:picLocks noChangeAspect="1"/>
          </p:cNvPicPr>
          <p:nvPr/>
        </p:nvPicPr>
        <p:blipFill>
          <a:blip r:embed="rId3"/>
          <a:stretch>
            <a:fillRect/>
          </a:stretch>
        </p:blipFill>
        <p:spPr>
          <a:xfrm>
            <a:off x="8952416" y="5547996"/>
            <a:ext cx="2981325" cy="581025"/>
          </a:xfrm>
          <a:prstGeom prst="rect">
            <a:avLst/>
          </a:prstGeom>
        </p:spPr>
      </p:pic>
      <p:pic>
        <p:nvPicPr>
          <p:cNvPr id="13" name="Picture 12">
            <a:extLst>
              <a:ext uri="{FF2B5EF4-FFF2-40B4-BE49-F238E27FC236}">
                <a16:creationId xmlns:a16="http://schemas.microsoft.com/office/drawing/2014/main" id="{0AD90FE3-CBCC-B66E-5347-F0EF5A5BD81E}"/>
              </a:ext>
            </a:extLst>
          </p:cNvPr>
          <p:cNvPicPr>
            <a:picLocks noChangeAspect="1"/>
          </p:cNvPicPr>
          <p:nvPr/>
        </p:nvPicPr>
        <p:blipFill>
          <a:blip r:embed="rId4"/>
          <a:stretch>
            <a:fillRect/>
          </a:stretch>
        </p:blipFill>
        <p:spPr>
          <a:xfrm>
            <a:off x="122146" y="5572585"/>
            <a:ext cx="3419475" cy="542925"/>
          </a:xfrm>
          <a:prstGeom prst="rect">
            <a:avLst/>
          </a:prstGeom>
        </p:spPr>
      </p:pic>
      <p:pic>
        <p:nvPicPr>
          <p:cNvPr id="15" name="Picture 14">
            <a:extLst>
              <a:ext uri="{FF2B5EF4-FFF2-40B4-BE49-F238E27FC236}">
                <a16:creationId xmlns:a16="http://schemas.microsoft.com/office/drawing/2014/main" id="{51B3DC2E-F4A0-945A-E713-10F4CBAAD78D}"/>
              </a:ext>
            </a:extLst>
          </p:cNvPr>
          <p:cNvPicPr>
            <a:picLocks noChangeAspect="1"/>
          </p:cNvPicPr>
          <p:nvPr/>
        </p:nvPicPr>
        <p:blipFill>
          <a:blip r:embed="rId5"/>
          <a:stretch>
            <a:fillRect/>
          </a:stretch>
        </p:blipFill>
        <p:spPr>
          <a:xfrm>
            <a:off x="13387" y="6175846"/>
            <a:ext cx="4171950" cy="638175"/>
          </a:xfrm>
          <a:prstGeom prst="rect">
            <a:avLst/>
          </a:prstGeom>
        </p:spPr>
      </p:pic>
      <p:sp>
        <p:nvSpPr>
          <p:cNvPr id="16" name="TextBox 15">
            <a:extLst>
              <a:ext uri="{FF2B5EF4-FFF2-40B4-BE49-F238E27FC236}">
                <a16:creationId xmlns:a16="http://schemas.microsoft.com/office/drawing/2014/main" id="{55D88C63-2333-0135-97BB-C232C32D6BB8}"/>
              </a:ext>
            </a:extLst>
          </p:cNvPr>
          <p:cNvSpPr txBox="1"/>
          <p:nvPr/>
        </p:nvSpPr>
        <p:spPr>
          <a:xfrm>
            <a:off x="4649585" y="6202028"/>
            <a:ext cx="7604967" cy="707886"/>
          </a:xfrm>
          <a:prstGeom prst="rect">
            <a:avLst/>
          </a:prstGeom>
          <a:noFill/>
        </p:spPr>
        <p:txBody>
          <a:bodyPr wrap="none" rtlCol="0">
            <a:spAutoFit/>
          </a:bodyPr>
          <a:lstStyle/>
          <a:p>
            <a:r>
              <a:rPr lang="en-US" altLang="ja-JP" sz="2000" dirty="0">
                <a:solidFill>
                  <a:srgbClr val="FF0000"/>
                </a:solidFill>
              </a:rPr>
              <a:t>m</a:t>
            </a:r>
            <a:r>
              <a:rPr kumimoji="1" lang="en-US" altLang="ja-JP" sz="2000" dirty="0">
                <a:solidFill>
                  <a:srgbClr val="FF0000"/>
                </a:solidFill>
              </a:rPr>
              <a:t>-dimensional submanifold in 2m-dimensional space</a:t>
            </a:r>
          </a:p>
          <a:p>
            <a:r>
              <a:rPr lang="en-US" altLang="ja-JP" sz="2000" dirty="0">
                <a:solidFill>
                  <a:srgbClr val="FF0000"/>
                </a:solidFill>
              </a:rPr>
              <a:t>(usually not </a:t>
            </a:r>
            <a:r>
              <a:rPr lang="en-US" altLang="ja-JP" sz="2000" dirty="0" err="1">
                <a:solidFill>
                  <a:srgbClr val="FF0000"/>
                </a:solidFill>
              </a:rPr>
              <a:t>cvx</a:t>
            </a:r>
            <a:r>
              <a:rPr lang="en-US" altLang="ja-JP" sz="2000" dirty="0">
                <a:solidFill>
                  <a:srgbClr val="FF0000"/>
                </a:solidFill>
              </a:rPr>
              <a:t> affine space, hence not a Bregman divergence)</a:t>
            </a:r>
            <a:endParaRPr kumimoji="1" lang="ja-JP" altLang="en-US" sz="2000" dirty="0">
              <a:solidFill>
                <a:srgbClr val="FF0000"/>
              </a:solidFill>
            </a:endParaRPr>
          </a:p>
        </p:txBody>
      </p:sp>
      <p:pic>
        <p:nvPicPr>
          <p:cNvPr id="6" name="Picture 5">
            <a:extLst>
              <a:ext uri="{FF2B5EF4-FFF2-40B4-BE49-F238E27FC236}">
                <a16:creationId xmlns:a16="http://schemas.microsoft.com/office/drawing/2014/main" id="{213C6BB5-32E9-D447-B7B6-03022EE5CF17}"/>
              </a:ext>
            </a:extLst>
          </p:cNvPr>
          <p:cNvPicPr>
            <a:picLocks noChangeAspect="1"/>
          </p:cNvPicPr>
          <p:nvPr/>
        </p:nvPicPr>
        <p:blipFill>
          <a:blip r:embed="rId6"/>
          <a:stretch>
            <a:fillRect/>
          </a:stretch>
        </p:blipFill>
        <p:spPr>
          <a:xfrm>
            <a:off x="4649585" y="5723299"/>
            <a:ext cx="3639820" cy="575921"/>
          </a:xfrm>
          <a:prstGeom prst="rect">
            <a:avLst/>
          </a:prstGeom>
        </p:spPr>
      </p:pic>
      <p:pic>
        <p:nvPicPr>
          <p:cNvPr id="8" name="Picture 7">
            <a:extLst>
              <a:ext uri="{FF2B5EF4-FFF2-40B4-BE49-F238E27FC236}">
                <a16:creationId xmlns:a16="http://schemas.microsoft.com/office/drawing/2014/main" id="{C7DADA56-BA9D-E1DD-836D-14A38EEE7E1A}"/>
              </a:ext>
            </a:extLst>
          </p:cNvPr>
          <p:cNvPicPr>
            <a:picLocks noChangeAspect="1"/>
          </p:cNvPicPr>
          <p:nvPr/>
        </p:nvPicPr>
        <p:blipFill>
          <a:blip r:embed="rId7"/>
          <a:stretch>
            <a:fillRect/>
          </a:stretch>
        </p:blipFill>
        <p:spPr>
          <a:xfrm>
            <a:off x="7150506" y="121565"/>
            <a:ext cx="4919348" cy="1349277"/>
          </a:xfrm>
          <a:prstGeom prst="rect">
            <a:avLst/>
          </a:prstGeom>
        </p:spPr>
      </p:pic>
    </p:spTree>
    <p:extLst>
      <p:ext uri="{BB962C8B-B14F-4D97-AF65-F5344CB8AC3E}">
        <p14:creationId xmlns:p14="http://schemas.microsoft.com/office/powerpoint/2010/main" val="1734479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701AF9-5092-2EDE-2998-F79BC5EF363B}"/>
              </a:ext>
            </a:extLst>
          </p:cNvPr>
          <p:cNvPicPr>
            <a:picLocks noChangeAspect="1"/>
          </p:cNvPicPr>
          <p:nvPr/>
        </p:nvPicPr>
        <p:blipFill>
          <a:blip r:embed="rId2"/>
          <a:stretch>
            <a:fillRect/>
          </a:stretch>
        </p:blipFill>
        <p:spPr>
          <a:xfrm>
            <a:off x="6808240" y="1866873"/>
            <a:ext cx="5536735" cy="2203322"/>
          </a:xfrm>
          <a:prstGeom prst="rect">
            <a:avLst/>
          </a:prstGeom>
        </p:spPr>
      </p:pic>
      <p:sp>
        <p:nvSpPr>
          <p:cNvPr id="3" name="Content Placeholder 2">
            <a:extLst>
              <a:ext uri="{FF2B5EF4-FFF2-40B4-BE49-F238E27FC236}">
                <a16:creationId xmlns:a16="http://schemas.microsoft.com/office/drawing/2014/main" id="{781898C2-16F7-6FB8-DF08-9932EF7E968E}"/>
              </a:ext>
            </a:extLst>
          </p:cNvPr>
          <p:cNvSpPr>
            <a:spLocks noGrp="1"/>
          </p:cNvSpPr>
          <p:nvPr>
            <p:ph idx="1"/>
          </p:nvPr>
        </p:nvSpPr>
        <p:spPr>
          <a:xfrm>
            <a:off x="318314" y="1668415"/>
            <a:ext cx="7425149" cy="3354811"/>
          </a:xfrm>
        </p:spPr>
        <p:txBody>
          <a:bodyPr/>
          <a:lstStyle/>
          <a:p>
            <a:pPr marL="0" indent="0">
              <a:buNone/>
            </a:pPr>
            <a:r>
              <a:rPr lang="en-US" altLang="ja-JP" dirty="0"/>
              <a:t>Theorem:</a:t>
            </a:r>
          </a:p>
          <a:p>
            <a:pPr marL="0" indent="0">
              <a:buNone/>
            </a:pPr>
            <a:endParaRPr kumimoji="1" lang="ja-JP" altLang="en-US" dirty="0"/>
          </a:p>
        </p:txBody>
      </p:sp>
      <p:sp>
        <p:nvSpPr>
          <p:cNvPr id="4" name="Title 1">
            <a:extLst>
              <a:ext uri="{FF2B5EF4-FFF2-40B4-BE49-F238E27FC236}">
                <a16:creationId xmlns:a16="http://schemas.microsoft.com/office/drawing/2014/main" id="{B2999039-F59C-DDCD-4A3C-26DD4884B909}"/>
              </a:ext>
            </a:extLst>
          </p:cNvPr>
          <p:cNvSpPr>
            <a:spLocks noGrp="1"/>
          </p:cNvSpPr>
          <p:nvPr>
            <p:ph type="title"/>
          </p:nvPr>
        </p:nvSpPr>
        <p:spPr>
          <a:xfrm>
            <a:off x="507883" y="298437"/>
            <a:ext cx="11368165" cy="1325563"/>
          </a:xfrm>
        </p:spPr>
        <p:txBody>
          <a:bodyPr>
            <a:normAutofit fontScale="90000"/>
          </a:bodyPr>
          <a:lstStyle/>
          <a:p>
            <a:r>
              <a:rPr kumimoji="1" lang="en-US" altLang="ja-JP" b="1" dirty="0">
                <a:solidFill>
                  <a:schemeClr val="accent4"/>
                </a:solidFill>
              </a:rPr>
              <a:t>Curved Bregman centroid</a:t>
            </a:r>
            <a:r>
              <a:rPr lang="en-US" altLang="ja-JP" b="1" dirty="0">
                <a:solidFill>
                  <a:schemeClr val="accent4"/>
                </a:solidFill>
              </a:rPr>
              <a:t> is the </a:t>
            </a:r>
            <a:br>
              <a:rPr lang="en-US" altLang="ja-JP" b="1" dirty="0">
                <a:solidFill>
                  <a:schemeClr val="accent4"/>
                </a:solidFill>
              </a:rPr>
            </a:br>
            <a:r>
              <a:rPr kumimoji="1" lang="en-US" altLang="ja-JP" b="1" dirty="0">
                <a:solidFill>
                  <a:schemeClr val="accent4"/>
                </a:solidFill>
              </a:rPr>
              <a:t>Bregman projection of the full Bregman centroid</a:t>
            </a:r>
            <a:endParaRPr kumimoji="1" lang="ja-JP" altLang="en-US" b="1" dirty="0">
              <a:solidFill>
                <a:schemeClr val="accent4"/>
              </a:solidFill>
            </a:endParaRPr>
          </a:p>
        </p:txBody>
      </p:sp>
      <p:pic>
        <p:nvPicPr>
          <p:cNvPr id="6" name="Picture 5">
            <a:extLst>
              <a:ext uri="{FF2B5EF4-FFF2-40B4-BE49-F238E27FC236}">
                <a16:creationId xmlns:a16="http://schemas.microsoft.com/office/drawing/2014/main" id="{7D48B106-6ADE-74C3-97BD-A8C3F5A06B2A}"/>
              </a:ext>
            </a:extLst>
          </p:cNvPr>
          <p:cNvPicPr>
            <a:picLocks noChangeAspect="1"/>
          </p:cNvPicPr>
          <p:nvPr/>
        </p:nvPicPr>
        <p:blipFill>
          <a:blip r:embed="rId3"/>
          <a:stretch>
            <a:fillRect/>
          </a:stretch>
        </p:blipFill>
        <p:spPr>
          <a:xfrm>
            <a:off x="318314" y="2175822"/>
            <a:ext cx="6333273" cy="1042554"/>
          </a:xfrm>
          <a:prstGeom prst="rect">
            <a:avLst/>
          </a:prstGeom>
        </p:spPr>
      </p:pic>
      <p:pic>
        <p:nvPicPr>
          <p:cNvPr id="10" name="Picture 9">
            <a:extLst>
              <a:ext uri="{FF2B5EF4-FFF2-40B4-BE49-F238E27FC236}">
                <a16:creationId xmlns:a16="http://schemas.microsoft.com/office/drawing/2014/main" id="{BBDBF6AE-9573-FDD7-F79F-7B48EA8211DA}"/>
              </a:ext>
            </a:extLst>
          </p:cNvPr>
          <p:cNvPicPr>
            <a:picLocks noChangeAspect="1"/>
          </p:cNvPicPr>
          <p:nvPr/>
        </p:nvPicPr>
        <p:blipFill>
          <a:blip r:embed="rId4"/>
          <a:stretch>
            <a:fillRect/>
          </a:stretch>
        </p:blipFill>
        <p:spPr>
          <a:xfrm>
            <a:off x="5499350" y="1624000"/>
            <a:ext cx="1548293" cy="543995"/>
          </a:xfrm>
          <a:prstGeom prst="rect">
            <a:avLst/>
          </a:prstGeom>
        </p:spPr>
      </p:pic>
      <p:pic>
        <p:nvPicPr>
          <p:cNvPr id="12" name="Picture 11">
            <a:extLst>
              <a:ext uri="{FF2B5EF4-FFF2-40B4-BE49-F238E27FC236}">
                <a16:creationId xmlns:a16="http://schemas.microsoft.com/office/drawing/2014/main" id="{B1BF84DF-B923-654D-A91D-A208D1634136}"/>
              </a:ext>
            </a:extLst>
          </p:cNvPr>
          <p:cNvPicPr>
            <a:picLocks noChangeAspect="1"/>
          </p:cNvPicPr>
          <p:nvPr/>
        </p:nvPicPr>
        <p:blipFill>
          <a:blip r:embed="rId5"/>
          <a:stretch>
            <a:fillRect/>
          </a:stretch>
        </p:blipFill>
        <p:spPr>
          <a:xfrm>
            <a:off x="2652339" y="3262791"/>
            <a:ext cx="1197122" cy="437971"/>
          </a:xfrm>
          <a:prstGeom prst="rect">
            <a:avLst/>
          </a:prstGeom>
        </p:spPr>
      </p:pic>
      <p:pic>
        <p:nvPicPr>
          <p:cNvPr id="14" name="Picture 13">
            <a:extLst>
              <a:ext uri="{FF2B5EF4-FFF2-40B4-BE49-F238E27FC236}">
                <a16:creationId xmlns:a16="http://schemas.microsoft.com/office/drawing/2014/main" id="{6A1F5097-219D-C76A-A2BB-64A50E9BCEB1}"/>
              </a:ext>
            </a:extLst>
          </p:cNvPr>
          <p:cNvPicPr>
            <a:picLocks noChangeAspect="1"/>
          </p:cNvPicPr>
          <p:nvPr/>
        </p:nvPicPr>
        <p:blipFill>
          <a:blip r:embed="rId6"/>
          <a:stretch>
            <a:fillRect/>
          </a:stretch>
        </p:blipFill>
        <p:spPr>
          <a:xfrm>
            <a:off x="0" y="3906682"/>
            <a:ext cx="10546503" cy="3354811"/>
          </a:xfrm>
          <a:prstGeom prst="rect">
            <a:avLst/>
          </a:prstGeom>
        </p:spPr>
      </p:pic>
      <p:sp>
        <p:nvSpPr>
          <p:cNvPr id="2" name="TextBox 1">
            <a:extLst>
              <a:ext uri="{FF2B5EF4-FFF2-40B4-BE49-F238E27FC236}">
                <a16:creationId xmlns:a16="http://schemas.microsoft.com/office/drawing/2014/main" id="{91C97509-D2DA-DA2B-AB3E-02EA2AF2465A}"/>
              </a:ext>
            </a:extLst>
          </p:cNvPr>
          <p:cNvSpPr txBox="1"/>
          <p:nvPr/>
        </p:nvSpPr>
        <p:spPr>
          <a:xfrm>
            <a:off x="7351891" y="2356721"/>
            <a:ext cx="324128"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2800" dirty="0"/>
              <a:t>)</a:t>
            </a:r>
            <a:endParaRPr kumimoji="1" lang="ja-JP" altLang="en-US" sz="2800" dirty="0"/>
          </a:p>
        </p:txBody>
      </p:sp>
      <p:sp>
        <p:nvSpPr>
          <p:cNvPr id="5" name="TextBox 4">
            <a:extLst>
              <a:ext uri="{FF2B5EF4-FFF2-40B4-BE49-F238E27FC236}">
                <a16:creationId xmlns:a16="http://schemas.microsoft.com/office/drawing/2014/main" id="{2955788F-5332-B11B-AE31-B6893DB9609D}"/>
              </a:ext>
            </a:extLst>
          </p:cNvPr>
          <p:cNvSpPr txBox="1"/>
          <p:nvPr/>
        </p:nvSpPr>
        <p:spPr>
          <a:xfrm>
            <a:off x="2019009" y="1651757"/>
            <a:ext cx="3140603" cy="461665"/>
          </a:xfrm>
          <a:prstGeom prst="rect">
            <a:avLst/>
          </a:prstGeom>
          <a:noFill/>
        </p:spPr>
        <p:txBody>
          <a:bodyPr wrap="none" rtlCol="0">
            <a:spAutoFit/>
          </a:bodyPr>
          <a:lstStyle/>
          <a:p>
            <a:r>
              <a:rPr kumimoji="1" lang="en-US" altLang="ja-JP" sz="2400" b="1" dirty="0">
                <a:solidFill>
                  <a:srgbClr val="FF0000"/>
                </a:solidFill>
              </a:rPr>
              <a:t>Bregman projection</a:t>
            </a:r>
            <a:endParaRPr kumimoji="1" lang="ja-JP" altLang="en-US" sz="2400" b="1" dirty="0">
              <a:solidFill>
                <a:srgbClr val="FF0000"/>
              </a:solidFill>
            </a:endParaRPr>
          </a:p>
        </p:txBody>
      </p:sp>
      <p:sp>
        <p:nvSpPr>
          <p:cNvPr id="8" name="TextBox 7">
            <a:extLst>
              <a:ext uri="{FF2B5EF4-FFF2-40B4-BE49-F238E27FC236}">
                <a16:creationId xmlns:a16="http://schemas.microsoft.com/office/drawing/2014/main" id="{1A789F89-2B53-828B-56BE-9A6A6E46C6F2}"/>
              </a:ext>
            </a:extLst>
          </p:cNvPr>
          <p:cNvSpPr txBox="1"/>
          <p:nvPr/>
        </p:nvSpPr>
        <p:spPr>
          <a:xfrm>
            <a:off x="1524000" y="6577247"/>
            <a:ext cx="9144000" cy="369332"/>
          </a:xfrm>
          <a:prstGeom prst="rect">
            <a:avLst/>
          </a:prstGeom>
          <a:noFill/>
        </p:spPr>
        <p:txBody>
          <a:bodyPr wrap="square">
            <a:spAutoFit/>
          </a:bodyPr>
          <a:lstStyle/>
          <a:p>
            <a:r>
              <a:rPr lang="ja-JP" altLang="en-US" b="1" dirty="0">
                <a:solidFill>
                  <a:schemeClr val="accent6"/>
                </a:solidFill>
              </a:rPr>
              <a:t>"What is... an information projection?" Notices of the AMS 65.3 (2018): 321-324.</a:t>
            </a:r>
          </a:p>
        </p:txBody>
      </p:sp>
      <p:sp>
        <p:nvSpPr>
          <p:cNvPr id="7" name="Arrow: Up 6">
            <a:extLst>
              <a:ext uri="{FF2B5EF4-FFF2-40B4-BE49-F238E27FC236}">
                <a16:creationId xmlns:a16="http://schemas.microsoft.com/office/drawing/2014/main" id="{C89D8738-6118-69CC-CE47-891CD8640936}"/>
              </a:ext>
            </a:extLst>
          </p:cNvPr>
          <p:cNvSpPr/>
          <p:nvPr/>
        </p:nvSpPr>
        <p:spPr>
          <a:xfrm>
            <a:off x="2754349" y="2846143"/>
            <a:ext cx="189571" cy="4168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Arrow: Down 10">
            <a:extLst>
              <a:ext uri="{FF2B5EF4-FFF2-40B4-BE49-F238E27FC236}">
                <a16:creationId xmlns:a16="http://schemas.microsoft.com/office/drawing/2014/main" id="{96E42268-FE73-86F4-602B-1101DA36A033}"/>
              </a:ext>
            </a:extLst>
          </p:cNvPr>
          <p:cNvSpPr/>
          <p:nvPr/>
        </p:nvSpPr>
        <p:spPr>
          <a:xfrm>
            <a:off x="5576789" y="2035365"/>
            <a:ext cx="210693" cy="3278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TextBox 12">
            <a:extLst>
              <a:ext uri="{FF2B5EF4-FFF2-40B4-BE49-F238E27FC236}">
                <a16:creationId xmlns:a16="http://schemas.microsoft.com/office/drawing/2014/main" id="{EA24E704-4C2F-69FA-999E-7A59749767C9}"/>
              </a:ext>
            </a:extLst>
          </p:cNvPr>
          <p:cNvSpPr txBox="1"/>
          <p:nvPr/>
        </p:nvSpPr>
        <p:spPr>
          <a:xfrm>
            <a:off x="613317" y="3265312"/>
            <a:ext cx="1471878" cy="369332"/>
          </a:xfrm>
          <a:prstGeom prst="rect">
            <a:avLst/>
          </a:prstGeom>
          <a:noFill/>
        </p:spPr>
        <p:txBody>
          <a:bodyPr wrap="none" rtlCol="0">
            <a:spAutoFit/>
          </a:bodyPr>
          <a:lstStyle/>
          <a:p>
            <a:r>
              <a:rPr kumimoji="1" lang="en-US" altLang="ja-JP" dirty="0"/>
              <a:t>N-point opt.</a:t>
            </a:r>
            <a:endParaRPr kumimoji="1" lang="ja-JP" altLang="en-US" dirty="0"/>
          </a:p>
        </p:txBody>
      </p:sp>
      <p:sp>
        <p:nvSpPr>
          <p:cNvPr id="15" name="TextBox 14">
            <a:extLst>
              <a:ext uri="{FF2B5EF4-FFF2-40B4-BE49-F238E27FC236}">
                <a16:creationId xmlns:a16="http://schemas.microsoft.com/office/drawing/2014/main" id="{0A23F593-683D-707F-43E5-CB5B0D559A9A}"/>
              </a:ext>
            </a:extLst>
          </p:cNvPr>
          <p:cNvSpPr txBox="1"/>
          <p:nvPr/>
        </p:nvSpPr>
        <p:spPr>
          <a:xfrm>
            <a:off x="4477637" y="3283818"/>
            <a:ext cx="1827744" cy="369332"/>
          </a:xfrm>
          <a:prstGeom prst="rect">
            <a:avLst/>
          </a:prstGeom>
          <a:noFill/>
        </p:spPr>
        <p:txBody>
          <a:bodyPr wrap="none" rtlCol="0">
            <a:spAutoFit/>
          </a:bodyPr>
          <a:lstStyle/>
          <a:p>
            <a:r>
              <a:rPr lang="en-US" altLang="ja-JP" b="1" dirty="0">
                <a:solidFill>
                  <a:srgbClr val="FF0000"/>
                </a:solidFill>
              </a:rPr>
              <a:t>One</a:t>
            </a:r>
            <a:r>
              <a:rPr kumimoji="1" lang="en-US" altLang="ja-JP" b="1" dirty="0">
                <a:solidFill>
                  <a:srgbClr val="FF0000"/>
                </a:solidFill>
              </a:rPr>
              <a:t>-point opt!</a:t>
            </a:r>
            <a:endParaRPr kumimoji="1" lang="ja-JP" altLang="en-US" b="1" dirty="0">
              <a:solidFill>
                <a:srgbClr val="FF0000"/>
              </a:solidFill>
            </a:endParaRPr>
          </a:p>
        </p:txBody>
      </p:sp>
    </p:spTree>
    <p:extLst>
      <p:ext uri="{BB962C8B-B14F-4D97-AF65-F5344CB8AC3E}">
        <p14:creationId xmlns:p14="http://schemas.microsoft.com/office/powerpoint/2010/main" val="1763281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9756-CDBE-D604-54C2-1BA3F148EA10}"/>
              </a:ext>
            </a:extLst>
          </p:cNvPr>
          <p:cNvSpPr>
            <a:spLocks noGrp="1"/>
          </p:cNvSpPr>
          <p:nvPr>
            <p:ph type="title"/>
          </p:nvPr>
        </p:nvSpPr>
        <p:spPr>
          <a:xfrm>
            <a:off x="267629" y="-46457"/>
            <a:ext cx="11924371" cy="1325563"/>
          </a:xfrm>
        </p:spPr>
        <p:txBody>
          <a:bodyPr/>
          <a:lstStyle/>
          <a:p>
            <a:r>
              <a:rPr lang="en-US" altLang="ja-JP" b="1" dirty="0">
                <a:solidFill>
                  <a:schemeClr val="accent4"/>
                </a:solidFill>
              </a:rPr>
              <a:t>Another ex</a:t>
            </a:r>
            <a:r>
              <a:rPr kumimoji="1" lang="en-US" altLang="ja-JP" b="1" dirty="0">
                <a:solidFill>
                  <a:schemeClr val="accent4"/>
                </a:solidFill>
              </a:rPr>
              <a:t>ample of curved Bregman divergences:</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C63D8F54-9C19-49F8-64DA-90742566FFB8}"/>
              </a:ext>
            </a:extLst>
          </p:cNvPr>
          <p:cNvSpPr>
            <a:spLocks noGrp="1"/>
          </p:cNvSpPr>
          <p:nvPr>
            <p:ph idx="1"/>
          </p:nvPr>
        </p:nvSpPr>
        <p:spPr>
          <a:xfrm>
            <a:off x="155885" y="1279106"/>
            <a:ext cx="12143910" cy="5380038"/>
          </a:xfrm>
        </p:spPr>
        <p:txBody>
          <a:bodyPr>
            <a:normAutofit/>
          </a:bodyPr>
          <a:lstStyle/>
          <a:p>
            <a:r>
              <a:rPr kumimoji="1" lang="en-US" altLang="ja-JP" dirty="0"/>
              <a:t>Consider d-variate </a:t>
            </a:r>
            <a:r>
              <a:rPr kumimoji="1" lang="en-US" altLang="ja-JP" b="1" dirty="0"/>
              <a:t>circular complex normal distributions</a:t>
            </a:r>
            <a:endParaRPr lang="en-US" altLang="ja-JP" b="1" dirty="0"/>
          </a:p>
          <a:p>
            <a:r>
              <a:rPr kumimoji="1" lang="en-US" altLang="ja-JP" dirty="0"/>
              <a:t>CNDs handled as </a:t>
            </a:r>
            <a:r>
              <a:rPr kumimoji="1" lang="en-US" altLang="ja-JP" b="1" dirty="0"/>
              <a:t>2d real normal distributions</a:t>
            </a:r>
          </a:p>
          <a:p>
            <a:endParaRPr lang="en-US" altLang="ja-JP" dirty="0"/>
          </a:p>
          <a:p>
            <a:endParaRPr kumimoji="1" lang="en-US" altLang="ja-JP" dirty="0"/>
          </a:p>
          <a:p>
            <a:endParaRPr kumimoji="1" lang="en-US" altLang="ja-JP" dirty="0"/>
          </a:p>
          <a:p>
            <a:r>
              <a:rPr lang="en-US" altLang="ja-JP" dirty="0"/>
              <a:t>Then KLD between CNDs amounts to a </a:t>
            </a:r>
            <a:r>
              <a:rPr lang="en-US" altLang="ja-JP" b="1" dirty="0">
                <a:solidFill>
                  <a:srgbClr val="FF0000"/>
                </a:solidFill>
              </a:rPr>
              <a:t>curved Bregman divergence</a:t>
            </a:r>
            <a:r>
              <a:rPr lang="en-US" altLang="ja-JP" dirty="0"/>
              <a:t>:</a:t>
            </a:r>
          </a:p>
          <a:p>
            <a:endParaRPr kumimoji="1" lang="en-US" altLang="ja-JP" dirty="0"/>
          </a:p>
          <a:p>
            <a:pPr marL="0" indent="0">
              <a:buNone/>
            </a:pPr>
            <a:endParaRPr lang="en-US" altLang="ja-JP" dirty="0"/>
          </a:p>
          <a:p>
            <a:r>
              <a:rPr lang="en-US" altLang="ja-JP" b="1" dirty="0">
                <a:solidFill>
                  <a:srgbClr val="FF0000"/>
                </a:solidFill>
              </a:rPr>
              <a:t>Curved submanifold </a:t>
            </a:r>
            <a:r>
              <a:rPr lang="en-US" altLang="ja-JP" dirty="0"/>
              <a:t>parameter in R</a:t>
            </a:r>
            <a:r>
              <a:rPr lang="en-US" altLang="ja-JP" baseline="30000" dirty="0"/>
              <a:t>2d</a:t>
            </a:r>
            <a:r>
              <a:rPr lang="en-US" altLang="ja-JP" dirty="0"/>
              <a:t> x Mat(2d)</a:t>
            </a:r>
            <a:endParaRPr kumimoji="1" lang="ja-JP" altLang="en-US" dirty="0"/>
          </a:p>
        </p:txBody>
      </p:sp>
      <p:pic>
        <p:nvPicPr>
          <p:cNvPr id="5" name="Picture 4">
            <a:extLst>
              <a:ext uri="{FF2B5EF4-FFF2-40B4-BE49-F238E27FC236}">
                <a16:creationId xmlns:a16="http://schemas.microsoft.com/office/drawing/2014/main" id="{9A695752-72A8-5651-BCE4-3497E3CCF458}"/>
              </a:ext>
            </a:extLst>
          </p:cNvPr>
          <p:cNvPicPr>
            <a:picLocks noChangeAspect="1"/>
          </p:cNvPicPr>
          <p:nvPr/>
        </p:nvPicPr>
        <p:blipFill>
          <a:blip r:embed="rId2"/>
          <a:stretch>
            <a:fillRect/>
          </a:stretch>
        </p:blipFill>
        <p:spPr>
          <a:xfrm>
            <a:off x="9745583" y="1220934"/>
            <a:ext cx="2000250" cy="504825"/>
          </a:xfrm>
          <a:prstGeom prst="rect">
            <a:avLst/>
          </a:prstGeom>
        </p:spPr>
      </p:pic>
      <p:pic>
        <p:nvPicPr>
          <p:cNvPr id="7" name="Picture 6">
            <a:extLst>
              <a:ext uri="{FF2B5EF4-FFF2-40B4-BE49-F238E27FC236}">
                <a16:creationId xmlns:a16="http://schemas.microsoft.com/office/drawing/2014/main" id="{A2D07E48-832F-F095-2B87-C65BAD99585E}"/>
              </a:ext>
            </a:extLst>
          </p:cNvPr>
          <p:cNvPicPr>
            <a:picLocks noChangeAspect="1"/>
          </p:cNvPicPr>
          <p:nvPr/>
        </p:nvPicPr>
        <p:blipFill>
          <a:blip r:embed="rId3"/>
          <a:stretch>
            <a:fillRect/>
          </a:stretch>
        </p:blipFill>
        <p:spPr>
          <a:xfrm>
            <a:off x="8230759" y="1739248"/>
            <a:ext cx="2828925" cy="619125"/>
          </a:xfrm>
          <a:prstGeom prst="rect">
            <a:avLst/>
          </a:prstGeom>
        </p:spPr>
      </p:pic>
      <p:pic>
        <p:nvPicPr>
          <p:cNvPr id="9" name="Picture 8">
            <a:extLst>
              <a:ext uri="{FF2B5EF4-FFF2-40B4-BE49-F238E27FC236}">
                <a16:creationId xmlns:a16="http://schemas.microsoft.com/office/drawing/2014/main" id="{EFE0681B-26A3-B5A9-100A-9D499A7DE893}"/>
              </a:ext>
            </a:extLst>
          </p:cNvPr>
          <p:cNvPicPr>
            <a:picLocks noChangeAspect="1"/>
          </p:cNvPicPr>
          <p:nvPr/>
        </p:nvPicPr>
        <p:blipFill>
          <a:blip r:embed="rId4"/>
          <a:stretch>
            <a:fillRect/>
          </a:stretch>
        </p:blipFill>
        <p:spPr>
          <a:xfrm>
            <a:off x="1305912" y="2697388"/>
            <a:ext cx="3105150" cy="657225"/>
          </a:xfrm>
          <a:prstGeom prst="rect">
            <a:avLst/>
          </a:prstGeom>
        </p:spPr>
      </p:pic>
      <p:pic>
        <p:nvPicPr>
          <p:cNvPr id="11" name="Picture 10">
            <a:extLst>
              <a:ext uri="{FF2B5EF4-FFF2-40B4-BE49-F238E27FC236}">
                <a16:creationId xmlns:a16="http://schemas.microsoft.com/office/drawing/2014/main" id="{F76DDE7C-3262-D0D0-1506-75BBF7B885E9}"/>
              </a:ext>
            </a:extLst>
          </p:cNvPr>
          <p:cNvPicPr>
            <a:picLocks noChangeAspect="1"/>
          </p:cNvPicPr>
          <p:nvPr/>
        </p:nvPicPr>
        <p:blipFill>
          <a:blip r:embed="rId5"/>
          <a:stretch>
            <a:fillRect/>
          </a:stretch>
        </p:blipFill>
        <p:spPr>
          <a:xfrm>
            <a:off x="5414033" y="2607306"/>
            <a:ext cx="4486275" cy="962025"/>
          </a:xfrm>
          <a:prstGeom prst="rect">
            <a:avLst/>
          </a:prstGeom>
        </p:spPr>
      </p:pic>
      <p:pic>
        <p:nvPicPr>
          <p:cNvPr id="13" name="Picture 12">
            <a:extLst>
              <a:ext uri="{FF2B5EF4-FFF2-40B4-BE49-F238E27FC236}">
                <a16:creationId xmlns:a16="http://schemas.microsoft.com/office/drawing/2014/main" id="{EC8194D1-0938-9A06-76ED-43EC00F7D4DE}"/>
              </a:ext>
            </a:extLst>
          </p:cNvPr>
          <p:cNvPicPr>
            <a:picLocks noChangeAspect="1"/>
          </p:cNvPicPr>
          <p:nvPr/>
        </p:nvPicPr>
        <p:blipFill>
          <a:blip r:embed="rId6"/>
          <a:stretch>
            <a:fillRect/>
          </a:stretch>
        </p:blipFill>
        <p:spPr>
          <a:xfrm>
            <a:off x="720881" y="4303102"/>
            <a:ext cx="8096250" cy="800100"/>
          </a:xfrm>
          <a:prstGeom prst="rect">
            <a:avLst/>
          </a:prstGeom>
        </p:spPr>
      </p:pic>
      <p:pic>
        <p:nvPicPr>
          <p:cNvPr id="15" name="Picture 14">
            <a:extLst>
              <a:ext uri="{FF2B5EF4-FFF2-40B4-BE49-F238E27FC236}">
                <a16:creationId xmlns:a16="http://schemas.microsoft.com/office/drawing/2014/main" id="{37EF7542-D542-A02E-D39D-9700F25314DF}"/>
              </a:ext>
            </a:extLst>
          </p:cNvPr>
          <p:cNvPicPr>
            <a:picLocks noChangeAspect="1"/>
          </p:cNvPicPr>
          <p:nvPr/>
        </p:nvPicPr>
        <p:blipFill>
          <a:blip r:embed="rId7"/>
          <a:stretch>
            <a:fillRect/>
          </a:stretch>
        </p:blipFill>
        <p:spPr>
          <a:xfrm>
            <a:off x="6037921" y="4982078"/>
            <a:ext cx="1238250" cy="361950"/>
          </a:xfrm>
          <a:prstGeom prst="rect">
            <a:avLst/>
          </a:prstGeom>
        </p:spPr>
      </p:pic>
      <p:pic>
        <p:nvPicPr>
          <p:cNvPr id="17" name="Picture 16">
            <a:extLst>
              <a:ext uri="{FF2B5EF4-FFF2-40B4-BE49-F238E27FC236}">
                <a16:creationId xmlns:a16="http://schemas.microsoft.com/office/drawing/2014/main" id="{4F898F0D-5B39-D9B8-107E-310D8D9DD492}"/>
              </a:ext>
            </a:extLst>
          </p:cNvPr>
          <p:cNvPicPr>
            <a:picLocks noChangeAspect="1"/>
          </p:cNvPicPr>
          <p:nvPr/>
        </p:nvPicPr>
        <p:blipFill>
          <a:blip r:embed="rId8"/>
          <a:stretch>
            <a:fillRect/>
          </a:stretch>
        </p:blipFill>
        <p:spPr>
          <a:xfrm>
            <a:off x="7530790" y="4936979"/>
            <a:ext cx="4505325" cy="390525"/>
          </a:xfrm>
          <a:prstGeom prst="rect">
            <a:avLst/>
          </a:prstGeom>
        </p:spPr>
      </p:pic>
      <p:pic>
        <p:nvPicPr>
          <p:cNvPr id="19" name="Picture 18">
            <a:extLst>
              <a:ext uri="{FF2B5EF4-FFF2-40B4-BE49-F238E27FC236}">
                <a16:creationId xmlns:a16="http://schemas.microsoft.com/office/drawing/2014/main" id="{14927F92-FD32-C0C8-2FBA-932DAFD4B2E2}"/>
              </a:ext>
            </a:extLst>
          </p:cNvPr>
          <p:cNvPicPr>
            <a:picLocks noChangeAspect="1"/>
          </p:cNvPicPr>
          <p:nvPr/>
        </p:nvPicPr>
        <p:blipFill>
          <a:blip r:embed="rId9"/>
          <a:stretch>
            <a:fillRect/>
          </a:stretch>
        </p:blipFill>
        <p:spPr>
          <a:xfrm>
            <a:off x="291090" y="5734018"/>
            <a:ext cx="8950984" cy="1123982"/>
          </a:xfrm>
          <a:prstGeom prst="rect">
            <a:avLst/>
          </a:prstGeom>
        </p:spPr>
      </p:pic>
      <p:sp>
        <p:nvSpPr>
          <p:cNvPr id="21" name="TextBox 20">
            <a:extLst>
              <a:ext uri="{FF2B5EF4-FFF2-40B4-BE49-F238E27FC236}">
                <a16:creationId xmlns:a16="http://schemas.microsoft.com/office/drawing/2014/main" id="{894833B1-9924-D9BD-FB66-891C5ACE3208}"/>
              </a:ext>
            </a:extLst>
          </p:cNvPr>
          <p:cNvSpPr txBox="1"/>
          <p:nvPr/>
        </p:nvSpPr>
        <p:spPr>
          <a:xfrm>
            <a:off x="10167934" y="6310225"/>
            <a:ext cx="1783500" cy="369332"/>
          </a:xfrm>
          <a:prstGeom prst="rect">
            <a:avLst/>
          </a:prstGeom>
          <a:noFill/>
        </p:spPr>
        <p:txBody>
          <a:bodyPr wrap="square">
            <a:spAutoFit/>
          </a:bodyPr>
          <a:lstStyle/>
          <a:p>
            <a:r>
              <a:rPr lang="ja-JP" altLang="en-US" b="1" dirty="0">
                <a:solidFill>
                  <a:schemeClr val="accent6"/>
                </a:solidFill>
              </a:rPr>
              <a:t>2504.05654</a:t>
            </a:r>
          </a:p>
        </p:txBody>
      </p:sp>
      <p:pic>
        <p:nvPicPr>
          <p:cNvPr id="23" name="Picture 22">
            <a:extLst>
              <a:ext uri="{FF2B5EF4-FFF2-40B4-BE49-F238E27FC236}">
                <a16:creationId xmlns:a16="http://schemas.microsoft.com/office/drawing/2014/main" id="{6E2A5270-5497-A006-5BF5-A388EFB81A03}"/>
              </a:ext>
            </a:extLst>
          </p:cNvPr>
          <p:cNvPicPr>
            <a:picLocks noChangeAspect="1"/>
          </p:cNvPicPr>
          <p:nvPr/>
        </p:nvPicPr>
        <p:blipFill>
          <a:blip r:embed="rId10"/>
          <a:stretch>
            <a:fillRect/>
          </a:stretch>
        </p:blipFill>
        <p:spPr>
          <a:xfrm>
            <a:off x="10402922" y="4601601"/>
            <a:ext cx="1600200" cy="352425"/>
          </a:xfrm>
          <a:prstGeom prst="rect">
            <a:avLst/>
          </a:prstGeom>
        </p:spPr>
      </p:pic>
      <p:sp>
        <p:nvSpPr>
          <p:cNvPr id="24" name="TextBox 23">
            <a:extLst>
              <a:ext uri="{FF2B5EF4-FFF2-40B4-BE49-F238E27FC236}">
                <a16:creationId xmlns:a16="http://schemas.microsoft.com/office/drawing/2014/main" id="{91DD597A-98EB-E96B-85FF-50EC43205B87}"/>
              </a:ext>
            </a:extLst>
          </p:cNvPr>
          <p:cNvSpPr txBox="1"/>
          <p:nvPr/>
        </p:nvSpPr>
        <p:spPr>
          <a:xfrm>
            <a:off x="9609792" y="4251606"/>
            <a:ext cx="2252540" cy="369332"/>
          </a:xfrm>
          <a:prstGeom prst="rect">
            <a:avLst/>
          </a:prstGeom>
          <a:noFill/>
        </p:spPr>
        <p:txBody>
          <a:bodyPr wrap="none" rtlCol="0">
            <a:spAutoFit/>
          </a:bodyPr>
          <a:lstStyle/>
          <a:p>
            <a:r>
              <a:rPr kumimoji="1" lang="en-US" altLang="ja-JP" dirty="0"/>
              <a:t>Natural parameters</a:t>
            </a:r>
            <a:endParaRPr kumimoji="1" lang="ja-JP" altLang="en-US" dirty="0"/>
          </a:p>
        </p:txBody>
      </p:sp>
      <p:pic>
        <p:nvPicPr>
          <p:cNvPr id="6" name="Picture 5">
            <a:extLst>
              <a:ext uri="{FF2B5EF4-FFF2-40B4-BE49-F238E27FC236}">
                <a16:creationId xmlns:a16="http://schemas.microsoft.com/office/drawing/2014/main" id="{1DBC8ACD-7A66-06D9-FFC1-F582E57A83AA}"/>
              </a:ext>
            </a:extLst>
          </p:cNvPr>
          <p:cNvPicPr>
            <a:picLocks noChangeAspect="1"/>
          </p:cNvPicPr>
          <p:nvPr/>
        </p:nvPicPr>
        <p:blipFill>
          <a:blip r:embed="rId11"/>
          <a:stretch>
            <a:fillRect/>
          </a:stretch>
        </p:blipFill>
        <p:spPr>
          <a:xfrm>
            <a:off x="2977384" y="2923702"/>
            <a:ext cx="233362" cy="398088"/>
          </a:xfrm>
          <a:prstGeom prst="rect">
            <a:avLst/>
          </a:prstGeom>
        </p:spPr>
      </p:pic>
      <p:pic>
        <p:nvPicPr>
          <p:cNvPr id="8" name="Picture 7">
            <a:extLst>
              <a:ext uri="{FF2B5EF4-FFF2-40B4-BE49-F238E27FC236}">
                <a16:creationId xmlns:a16="http://schemas.microsoft.com/office/drawing/2014/main" id="{519599E8-9C40-9D53-D64B-B280E6191F79}"/>
              </a:ext>
            </a:extLst>
          </p:cNvPr>
          <p:cNvPicPr>
            <a:picLocks noChangeAspect="1"/>
          </p:cNvPicPr>
          <p:nvPr/>
        </p:nvPicPr>
        <p:blipFill>
          <a:blip r:embed="rId11"/>
          <a:stretch>
            <a:fillRect/>
          </a:stretch>
        </p:blipFill>
        <p:spPr>
          <a:xfrm>
            <a:off x="7485379" y="2889274"/>
            <a:ext cx="233362" cy="398088"/>
          </a:xfrm>
          <a:prstGeom prst="rect">
            <a:avLst/>
          </a:prstGeom>
        </p:spPr>
      </p:pic>
      <p:pic>
        <p:nvPicPr>
          <p:cNvPr id="10" name="Picture 9">
            <a:extLst>
              <a:ext uri="{FF2B5EF4-FFF2-40B4-BE49-F238E27FC236}">
                <a16:creationId xmlns:a16="http://schemas.microsoft.com/office/drawing/2014/main" id="{790977AD-77D1-2C50-F086-F8A43C6E43BF}"/>
              </a:ext>
            </a:extLst>
          </p:cNvPr>
          <p:cNvPicPr>
            <a:picLocks noChangeAspect="1"/>
          </p:cNvPicPr>
          <p:nvPr/>
        </p:nvPicPr>
        <p:blipFill>
          <a:blip r:embed="rId11"/>
          <a:stretch>
            <a:fillRect/>
          </a:stretch>
        </p:blipFill>
        <p:spPr>
          <a:xfrm>
            <a:off x="7130806" y="5016309"/>
            <a:ext cx="233362" cy="398088"/>
          </a:xfrm>
          <a:prstGeom prst="rect">
            <a:avLst/>
          </a:prstGeom>
        </p:spPr>
      </p:pic>
      <p:pic>
        <p:nvPicPr>
          <p:cNvPr id="12" name="Picture 11">
            <a:extLst>
              <a:ext uri="{FF2B5EF4-FFF2-40B4-BE49-F238E27FC236}">
                <a16:creationId xmlns:a16="http://schemas.microsoft.com/office/drawing/2014/main" id="{DE1C8356-B09B-15FB-9E0E-63978A16700D}"/>
              </a:ext>
            </a:extLst>
          </p:cNvPr>
          <p:cNvPicPr>
            <a:picLocks noChangeAspect="1"/>
          </p:cNvPicPr>
          <p:nvPr/>
        </p:nvPicPr>
        <p:blipFill>
          <a:blip r:embed="rId11"/>
          <a:stretch>
            <a:fillRect/>
          </a:stretch>
        </p:blipFill>
        <p:spPr>
          <a:xfrm>
            <a:off x="8554678" y="5013530"/>
            <a:ext cx="233362" cy="398088"/>
          </a:xfrm>
          <a:prstGeom prst="rect">
            <a:avLst/>
          </a:prstGeom>
        </p:spPr>
      </p:pic>
      <p:pic>
        <p:nvPicPr>
          <p:cNvPr id="14" name="Picture 13">
            <a:extLst>
              <a:ext uri="{FF2B5EF4-FFF2-40B4-BE49-F238E27FC236}">
                <a16:creationId xmlns:a16="http://schemas.microsoft.com/office/drawing/2014/main" id="{156EFED5-E182-2342-B9BB-C9D77B947DCB}"/>
              </a:ext>
            </a:extLst>
          </p:cNvPr>
          <p:cNvPicPr>
            <a:picLocks noChangeAspect="1"/>
          </p:cNvPicPr>
          <p:nvPr/>
        </p:nvPicPr>
        <p:blipFill>
          <a:blip r:embed="rId11"/>
          <a:stretch>
            <a:fillRect/>
          </a:stretch>
        </p:blipFill>
        <p:spPr>
          <a:xfrm>
            <a:off x="10502700" y="5012759"/>
            <a:ext cx="233362" cy="398088"/>
          </a:xfrm>
          <a:prstGeom prst="rect">
            <a:avLst/>
          </a:prstGeom>
        </p:spPr>
      </p:pic>
      <p:pic>
        <p:nvPicPr>
          <p:cNvPr id="16" name="Picture 15">
            <a:extLst>
              <a:ext uri="{FF2B5EF4-FFF2-40B4-BE49-F238E27FC236}">
                <a16:creationId xmlns:a16="http://schemas.microsoft.com/office/drawing/2014/main" id="{BE440D31-4C30-EBC1-8331-D219189692E1}"/>
              </a:ext>
            </a:extLst>
          </p:cNvPr>
          <p:cNvPicPr>
            <a:picLocks noChangeAspect="1"/>
          </p:cNvPicPr>
          <p:nvPr/>
        </p:nvPicPr>
        <p:blipFill>
          <a:blip r:embed="rId11"/>
          <a:stretch>
            <a:fillRect/>
          </a:stretch>
        </p:blipFill>
        <p:spPr>
          <a:xfrm>
            <a:off x="11907610" y="5087714"/>
            <a:ext cx="233362" cy="398088"/>
          </a:xfrm>
          <a:prstGeom prst="rect">
            <a:avLst/>
          </a:prstGeom>
        </p:spPr>
      </p:pic>
    </p:spTree>
    <p:extLst>
      <p:ext uri="{BB962C8B-B14F-4D97-AF65-F5344CB8AC3E}">
        <p14:creationId xmlns:p14="http://schemas.microsoft.com/office/powerpoint/2010/main" val="908360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BDD7F-65EF-C579-CE10-459A6BB86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26C05-93E9-98E1-98D2-D2B27578EA30}"/>
              </a:ext>
            </a:extLst>
          </p:cNvPr>
          <p:cNvSpPr>
            <a:spLocks noGrp="1"/>
          </p:cNvSpPr>
          <p:nvPr>
            <p:ph type="title"/>
          </p:nvPr>
        </p:nvSpPr>
        <p:spPr>
          <a:xfrm>
            <a:off x="258097" y="100114"/>
            <a:ext cx="10515600" cy="1325563"/>
          </a:xfrm>
        </p:spPr>
        <p:txBody>
          <a:bodyPr/>
          <a:lstStyle/>
          <a:p>
            <a:r>
              <a:rPr kumimoji="1" lang="en-US" altLang="ja-JP" dirty="0">
                <a:solidFill>
                  <a:schemeClr val="accent4"/>
                </a:solidFill>
              </a:rPr>
              <a:t>Outline</a:t>
            </a:r>
            <a:endParaRPr kumimoji="1" lang="ja-JP" altLang="en-US" dirty="0">
              <a:solidFill>
                <a:schemeClr val="accent4"/>
              </a:solidFill>
            </a:endParaRPr>
          </a:p>
        </p:txBody>
      </p:sp>
      <p:sp>
        <p:nvSpPr>
          <p:cNvPr id="4" name="Content Placeholder 2">
            <a:extLst>
              <a:ext uri="{FF2B5EF4-FFF2-40B4-BE49-F238E27FC236}">
                <a16:creationId xmlns:a16="http://schemas.microsoft.com/office/drawing/2014/main" id="{85EEFE87-8EA1-9264-7C12-68161690DB33}"/>
              </a:ext>
            </a:extLst>
          </p:cNvPr>
          <p:cNvSpPr txBox="1">
            <a:spLocks/>
          </p:cNvSpPr>
          <p:nvPr/>
        </p:nvSpPr>
        <p:spPr>
          <a:xfrm>
            <a:off x="363795" y="1425677"/>
            <a:ext cx="11828206" cy="6607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lang="en-US" altLang="ja-JP" sz="2400" dirty="0"/>
              <a:t> A quick introduction to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Duo Bregman pseudo-divergences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Curved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a:t>
            </a:r>
            <a:r>
              <a:rPr lang="en-US" altLang="ja-JP" b="1" dirty="0">
                <a:solidFill>
                  <a:srgbClr val="FF0000"/>
                </a:solidFill>
              </a:rPr>
              <a:t>Generalized Legendre transforms and information geometry</a:t>
            </a:r>
            <a:endParaRPr lang="en-US" altLang="ja-JP" sz="2400" b="1" dirty="0">
              <a:solidFill>
                <a:srgbClr val="FF0000"/>
              </a:solidFill>
            </a:endParaRPr>
          </a:p>
          <a:p>
            <a:pPr marL="457200" indent="-457200">
              <a:buFont typeface="+mj-lt"/>
              <a:buAutoNum type="arabicPeriod"/>
            </a:pPr>
            <a:endParaRPr lang="en-US" altLang="ja-JP" sz="2400" dirty="0"/>
          </a:p>
          <a:p>
            <a:pPr marL="457200" indent="-457200">
              <a:buFont typeface="+mj-lt"/>
              <a:buAutoNum type="arabicPeriod"/>
            </a:pPr>
            <a:r>
              <a:rPr lang="en-US" altLang="ja-JP" sz="2400" dirty="0"/>
              <a:t> Generalized convexity and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Space of Bregman balls  </a:t>
            </a:r>
          </a:p>
          <a:p>
            <a:pPr marL="0" indent="0">
              <a:buFont typeface="Arial" panose="020B0604020202020204" pitchFamily="34" charset="0"/>
              <a:buNone/>
            </a:pPr>
            <a:endParaRPr lang="ja-JP" altLang="en-US" sz="2400" dirty="0"/>
          </a:p>
        </p:txBody>
      </p:sp>
    </p:spTree>
    <p:extLst>
      <p:ext uri="{BB962C8B-B14F-4D97-AF65-F5344CB8AC3E}">
        <p14:creationId xmlns:p14="http://schemas.microsoft.com/office/powerpoint/2010/main" val="2327726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A9262C-0B1C-94C9-FE6A-69BAE16B91F2}"/>
              </a:ext>
            </a:extLst>
          </p:cNvPr>
          <p:cNvSpPr>
            <a:spLocks noGrp="1"/>
          </p:cNvSpPr>
          <p:nvPr>
            <p:ph type="title"/>
          </p:nvPr>
        </p:nvSpPr>
        <p:spPr>
          <a:xfrm>
            <a:off x="202580" y="353973"/>
            <a:ext cx="10515600" cy="1325563"/>
          </a:xfrm>
        </p:spPr>
        <p:txBody>
          <a:bodyPr>
            <a:normAutofit fontScale="90000"/>
          </a:bodyPr>
          <a:lstStyle/>
          <a:p>
            <a:r>
              <a:rPr lang="en-US" altLang="ja-JP" b="1" dirty="0">
                <a:solidFill>
                  <a:schemeClr val="accent4"/>
                </a:solidFill>
              </a:rPr>
              <a:t>Generalized </a:t>
            </a:r>
            <a:br>
              <a:rPr lang="en-US" altLang="ja-JP" b="1" dirty="0">
                <a:solidFill>
                  <a:schemeClr val="accent4"/>
                </a:solidFill>
              </a:rPr>
            </a:br>
            <a:r>
              <a:rPr lang="en-US" altLang="ja-JP" b="1" dirty="0">
                <a:solidFill>
                  <a:schemeClr val="accent4"/>
                </a:solidFill>
              </a:rPr>
              <a:t>Legendre transforms</a:t>
            </a:r>
            <a:br>
              <a:rPr lang="en-US" altLang="ja-JP" b="1" dirty="0">
                <a:solidFill>
                  <a:schemeClr val="accent4"/>
                </a:solidFill>
              </a:rPr>
            </a:br>
            <a:r>
              <a:rPr lang="en-US" altLang="ja-JP" b="1" dirty="0">
                <a:solidFill>
                  <a:schemeClr val="accent4"/>
                </a:solidFill>
              </a:rPr>
              <a:t>(2009)</a:t>
            </a:r>
            <a:endParaRPr kumimoji="1" lang="ja-JP" altLang="en-US" b="1" dirty="0">
              <a:solidFill>
                <a:schemeClr val="accent4"/>
              </a:solidFill>
            </a:endParaRPr>
          </a:p>
        </p:txBody>
      </p:sp>
      <p:pic>
        <p:nvPicPr>
          <p:cNvPr id="5" name="Picture 4">
            <a:extLst>
              <a:ext uri="{FF2B5EF4-FFF2-40B4-BE49-F238E27FC236}">
                <a16:creationId xmlns:a16="http://schemas.microsoft.com/office/drawing/2014/main" id="{80EDCD35-7693-3674-E626-032B0A0F3BD5}"/>
              </a:ext>
            </a:extLst>
          </p:cNvPr>
          <p:cNvPicPr>
            <a:picLocks noChangeAspect="1"/>
          </p:cNvPicPr>
          <p:nvPr/>
        </p:nvPicPr>
        <p:blipFill>
          <a:blip r:embed="rId2"/>
          <a:stretch>
            <a:fillRect/>
          </a:stretch>
        </p:blipFill>
        <p:spPr>
          <a:xfrm>
            <a:off x="715536" y="3263383"/>
            <a:ext cx="9703651" cy="3628071"/>
          </a:xfrm>
          <a:prstGeom prst="rect">
            <a:avLst/>
          </a:prstGeom>
        </p:spPr>
      </p:pic>
      <p:pic>
        <p:nvPicPr>
          <p:cNvPr id="7" name="Picture 6">
            <a:extLst>
              <a:ext uri="{FF2B5EF4-FFF2-40B4-BE49-F238E27FC236}">
                <a16:creationId xmlns:a16="http://schemas.microsoft.com/office/drawing/2014/main" id="{DDAE9836-01A0-D5A5-DDBC-BA1164682D0B}"/>
              </a:ext>
            </a:extLst>
          </p:cNvPr>
          <p:cNvPicPr>
            <a:picLocks noChangeAspect="1"/>
          </p:cNvPicPr>
          <p:nvPr/>
        </p:nvPicPr>
        <p:blipFill>
          <a:blip r:embed="rId3"/>
          <a:stretch>
            <a:fillRect/>
          </a:stretch>
        </p:blipFill>
        <p:spPr>
          <a:xfrm>
            <a:off x="5741020" y="-498992"/>
            <a:ext cx="6248400" cy="3762375"/>
          </a:xfrm>
          <a:prstGeom prst="rect">
            <a:avLst/>
          </a:prstGeom>
        </p:spPr>
      </p:pic>
    </p:spTree>
    <p:extLst>
      <p:ext uri="{BB962C8B-B14F-4D97-AF65-F5344CB8AC3E}">
        <p14:creationId xmlns:p14="http://schemas.microsoft.com/office/powerpoint/2010/main" val="1495486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747E4-3B74-ACC7-4811-88CC76E1E362}"/>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C68D6017-50C0-7241-8BB4-196E92AA0100}"/>
              </a:ext>
            </a:extLst>
          </p:cNvPr>
          <p:cNvSpPr>
            <a:spLocks noGrp="1"/>
          </p:cNvSpPr>
          <p:nvPr>
            <p:ph idx="1"/>
          </p:nvPr>
        </p:nvSpPr>
        <p:spPr/>
        <p:txBody>
          <a:bodyPr/>
          <a:lstStyle/>
          <a:p>
            <a:endParaRPr kumimoji="1" lang="ja-JP" altLang="en-US"/>
          </a:p>
        </p:txBody>
      </p:sp>
      <p:pic>
        <p:nvPicPr>
          <p:cNvPr id="7170" name="Picture 2" descr="Image">
            <a:extLst>
              <a:ext uri="{FF2B5EF4-FFF2-40B4-BE49-F238E27FC236}">
                <a16:creationId xmlns:a16="http://schemas.microsoft.com/office/drawing/2014/main" id="{80C9F7B8-7584-F3BB-7071-CEF922B62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F6FAF1-470D-26BE-1039-4DB4BF64A8B3}"/>
              </a:ext>
            </a:extLst>
          </p:cNvPr>
          <p:cNvSpPr txBox="1"/>
          <p:nvPr/>
        </p:nvSpPr>
        <p:spPr>
          <a:xfrm>
            <a:off x="1661533" y="5813833"/>
            <a:ext cx="7866256" cy="461665"/>
          </a:xfrm>
          <a:prstGeom prst="rect">
            <a:avLst/>
          </a:prstGeom>
          <a:noFill/>
        </p:spPr>
        <p:txBody>
          <a:bodyPr wrap="none" rtlCol="0">
            <a:spAutoFit/>
          </a:bodyPr>
          <a:lstStyle/>
          <a:p>
            <a:r>
              <a:rPr kumimoji="1" lang="en-US" altLang="ja-JP" sz="2400" b="1" dirty="0">
                <a:solidFill>
                  <a:srgbClr val="FF0000"/>
                </a:solidFill>
              </a:rPr>
              <a:t>GLTs are LT on affinely deformed convex functions</a:t>
            </a:r>
            <a:endParaRPr kumimoji="1" lang="ja-JP" altLang="en-US" sz="2400" b="1" dirty="0">
              <a:solidFill>
                <a:srgbClr val="FF0000"/>
              </a:solidFill>
            </a:endParaRPr>
          </a:p>
        </p:txBody>
      </p:sp>
    </p:spTree>
    <p:extLst>
      <p:ext uri="{BB962C8B-B14F-4D97-AF65-F5344CB8AC3E}">
        <p14:creationId xmlns:p14="http://schemas.microsoft.com/office/powerpoint/2010/main" val="1007850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CCCCA5-BAD0-D7DF-02C3-4A2C85F4A934}"/>
              </a:ext>
            </a:extLst>
          </p:cNvPr>
          <p:cNvSpPr txBox="1"/>
          <p:nvPr/>
        </p:nvSpPr>
        <p:spPr>
          <a:xfrm>
            <a:off x="678714" y="287197"/>
            <a:ext cx="8093882" cy="523220"/>
          </a:xfrm>
          <a:prstGeom prst="rect">
            <a:avLst/>
          </a:prstGeom>
          <a:noFill/>
        </p:spPr>
        <p:txBody>
          <a:bodyPr wrap="none" rtlCol="0">
            <a:spAutoFit/>
          </a:bodyPr>
          <a:lstStyle/>
          <a:p>
            <a:r>
              <a:rPr kumimoji="1" lang="en-US" altLang="ja-JP" sz="2800" b="1" dirty="0">
                <a:solidFill>
                  <a:srgbClr val="FF0000"/>
                </a:solidFill>
              </a:rPr>
              <a:t>Generalized Legendre transforms </a:t>
            </a:r>
            <a:r>
              <a:rPr kumimoji="1" lang="en-US" altLang="ja-JP" sz="2800" dirty="0"/>
              <a:t>of functions</a:t>
            </a:r>
            <a:endParaRPr kumimoji="1" lang="ja-JP" altLang="en-US" sz="2800" dirty="0"/>
          </a:p>
        </p:txBody>
      </p:sp>
      <p:pic>
        <p:nvPicPr>
          <p:cNvPr id="7" name="Picture 6">
            <a:extLst>
              <a:ext uri="{FF2B5EF4-FFF2-40B4-BE49-F238E27FC236}">
                <a16:creationId xmlns:a16="http://schemas.microsoft.com/office/drawing/2014/main" id="{2B88E712-9894-20FC-9A05-D13AC2C49675}"/>
              </a:ext>
            </a:extLst>
          </p:cNvPr>
          <p:cNvPicPr>
            <a:picLocks noChangeAspect="1"/>
          </p:cNvPicPr>
          <p:nvPr/>
        </p:nvPicPr>
        <p:blipFill>
          <a:blip r:embed="rId2"/>
          <a:stretch>
            <a:fillRect/>
          </a:stretch>
        </p:blipFill>
        <p:spPr>
          <a:xfrm>
            <a:off x="1403544" y="724364"/>
            <a:ext cx="8582025" cy="695325"/>
          </a:xfrm>
          <a:prstGeom prst="rect">
            <a:avLst/>
          </a:prstGeom>
        </p:spPr>
      </p:pic>
      <p:pic>
        <p:nvPicPr>
          <p:cNvPr id="9" name="Picture 8">
            <a:extLst>
              <a:ext uri="{FF2B5EF4-FFF2-40B4-BE49-F238E27FC236}">
                <a16:creationId xmlns:a16="http://schemas.microsoft.com/office/drawing/2014/main" id="{D2509B5B-C43F-9E0F-1894-F991F8A19DF4}"/>
              </a:ext>
            </a:extLst>
          </p:cNvPr>
          <p:cNvPicPr>
            <a:picLocks noChangeAspect="1"/>
          </p:cNvPicPr>
          <p:nvPr/>
        </p:nvPicPr>
        <p:blipFill>
          <a:blip r:embed="rId3"/>
          <a:stretch>
            <a:fillRect/>
          </a:stretch>
        </p:blipFill>
        <p:spPr>
          <a:xfrm>
            <a:off x="2206431" y="1419689"/>
            <a:ext cx="9305925" cy="628650"/>
          </a:xfrm>
          <a:prstGeom prst="rect">
            <a:avLst/>
          </a:prstGeom>
        </p:spPr>
      </p:pic>
      <p:sp>
        <p:nvSpPr>
          <p:cNvPr id="10" name="TextBox 9">
            <a:extLst>
              <a:ext uri="{FF2B5EF4-FFF2-40B4-BE49-F238E27FC236}">
                <a16:creationId xmlns:a16="http://schemas.microsoft.com/office/drawing/2014/main" id="{374D4EC7-3AE2-4FB3-42CF-7F03E2BEE31B}"/>
              </a:ext>
            </a:extLst>
          </p:cNvPr>
          <p:cNvSpPr txBox="1"/>
          <p:nvPr/>
        </p:nvSpPr>
        <p:spPr>
          <a:xfrm>
            <a:off x="678714" y="3661229"/>
            <a:ext cx="11133176" cy="523220"/>
          </a:xfrm>
          <a:prstGeom prst="rect">
            <a:avLst/>
          </a:prstGeom>
          <a:noFill/>
        </p:spPr>
        <p:txBody>
          <a:bodyPr wrap="none" rtlCol="0">
            <a:spAutoFit/>
          </a:bodyPr>
          <a:lstStyle/>
          <a:p>
            <a:r>
              <a:rPr kumimoji="1" lang="en-US" altLang="ja-JP" sz="2800" dirty="0"/>
              <a:t>Amount to </a:t>
            </a:r>
            <a:r>
              <a:rPr kumimoji="1" lang="en-US" altLang="ja-JP" sz="2800" b="1" dirty="0">
                <a:solidFill>
                  <a:srgbClr val="FF0000"/>
                </a:solidFill>
              </a:rPr>
              <a:t>Legendre transforms on affinely deformed functions</a:t>
            </a:r>
            <a:endParaRPr kumimoji="1" lang="ja-JP" altLang="en-US" sz="2800" b="1" dirty="0">
              <a:solidFill>
                <a:srgbClr val="FF0000"/>
              </a:solidFill>
            </a:endParaRPr>
          </a:p>
        </p:txBody>
      </p:sp>
      <p:pic>
        <p:nvPicPr>
          <p:cNvPr id="12" name="Picture 11">
            <a:extLst>
              <a:ext uri="{FF2B5EF4-FFF2-40B4-BE49-F238E27FC236}">
                <a16:creationId xmlns:a16="http://schemas.microsoft.com/office/drawing/2014/main" id="{848760F4-65E9-95B5-8B79-AA1C9C6551CE}"/>
              </a:ext>
            </a:extLst>
          </p:cNvPr>
          <p:cNvPicPr>
            <a:picLocks noChangeAspect="1"/>
          </p:cNvPicPr>
          <p:nvPr/>
        </p:nvPicPr>
        <p:blipFill>
          <a:blip r:embed="rId4"/>
          <a:stretch>
            <a:fillRect/>
          </a:stretch>
        </p:blipFill>
        <p:spPr>
          <a:xfrm>
            <a:off x="1568953" y="4289879"/>
            <a:ext cx="4527047" cy="614222"/>
          </a:xfrm>
          <a:prstGeom prst="rect">
            <a:avLst/>
          </a:prstGeom>
        </p:spPr>
      </p:pic>
      <p:pic>
        <p:nvPicPr>
          <p:cNvPr id="14" name="Picture 13">
            <a:extLst>
              <a:ext uri="{FF2B5EF4-FFF2-40B4-BE49-F238E27FC236}">
                <a16:creationId xmlns:a16="http://schemas.microsoft.com/office/drawing/2014/main" id="{CEE0822D-3CB1-68F2-27B8-ACCD42B925A4}"/>
              </a:ext>
            </a:extLst>
          </p:cNvPr>
          <p:cNvPicPr>
            <a:picLocks noChangeAspect="1"/>
          </p:cNvPicPr>
          <p:nvPr/>
        </p:nvPicPr>
        <p:blipFill>
          <a:blip r:embed="rId5"/>
          <a:stretch>
            <a:fillRect/>
          </a:stretch>
        </p:blipFill>
        <p:spPr>
          <a:xfrm>
            <a:off x="2206431" y="4979230"/>
            <a:ext cx="8527314" cy="1022547"/>
          </a:xfrm>
          <a:prstGeom prst="rect">
            <a:avLst/>
          </a:prstGeom>
        </p:spPr>
      </p:pic>
      <p:sp>
        <p:nvSpPr>
          <p:cNvPr id="15" name="Arrow: Up-Down 14">
            <a:extLst>
              <a:ext uri="{FF2B5EF4-FFF2-40B4-BE49-F238E27FC236}">
                <a16:creationId xmlns:a16="http://schemas.microsoft.com/office/drawing/2014/main" id="{BAC00281-1A28-0BFF-3EAB-8B1D9BCB2776}"/>
              </a:ext>
            </a:extLst>
          </p:cNvPr>
          <p:cNvSpPr/>
          <p:nvPr/>
        </p:nvSpPr>
        <p:spPr>
          <a:xfrm>
            <a:off x="5992829" y="1981051"/>
            <a:ext cx="1319561" cy="1747467"/>
          </a:xfrm>
          <a:prstGeom prst="upDownArrow">
            <a:avLst>
              <a:gd name="adj1" fmla="val 50000"/>
              <a:gd name="adj2" fmla="val 2887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Rectangle 1">
            <a:extLst>
              <a:ext uri="{FF2B5EF4-FFF2-40B4-BE49-F238E27FC236}">
                <a16:creationId xmlns:a16="http://schemas.microsoft.com/office/drawing/2014/main" id="{7BF48911-6F13-118D-CAFF-CB5A361AB0AA}"/>
              </a:ext>
            </a:extLst>
          </p:cNvPr>
          <p:cNvSpPr>
            <a:spLocks noChangeArrowheads="1"/>
          </p:cNvSpPr>
          <p:nvPr/>
        </p:nvSpPr>
        <p:spPr bwMode="auto">
          <a:xfrm>
            <a:off x="-1" y="-338554"/>
            <a:ext cx="17442385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0" i="0" u="none" strike="noStrike" cap="none" normalizeH="0" baseline="0">
                <a:ln>
                  <a:noFill/>
                </a:ln>
                <a:solidFill>
                  <a:schemeClr val="tx1"/>
                </a:solidFill>
                <a:effectLst/>
                <a:latin typeface="Arial" panose="020B0604020202020204" pitchFamily="34" charset="0"/>
              </a:rPr>
              <a:t>arXiv:2507.20577</a:t>
            </a:r>
          </a:p>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93A3BCA1-9F45-41A3-FAD9-AA24DB4A7C52}"/>
              </a:ext>
            </a:extLst>
          </p:cNvPr>
          <p:cNvSpPr>
            <a:spLocks noChangeArrowheads="1"/>
          </p:cNvSpPr>
          <p:nvPr/>
        </p:nvSpPr>
        <p:spPr bwMode="auto">
          <a:xfrm>
            <a:off x="9245223" y="6334893"/>
            <a:ext cx="274015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2400" b="1" i="0" u="none" strike="noStrike" cap="none" normalizeH="0" baseline="0" dirty="0">
                <a:ln>
                  <a:noFill/>
                </a:ln>
                <a:solidFill>
                  <a:schemeClr val="accent6"/>
                </a:solidFill>
                <a:effectLst/>
                <a:latin typeface="Arial" panose="020B0604020202020204" pitchFamily="34" charset="0"/>
              </a:rPr>
              <a:t>arXiv:2507.20577</a:t>
            </a:r>
          </a:p>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dirty="0">
                <a:ln>
                  <a:noFill/>
                </a:ln>
                <a:solidFill>
                  <a:schemeClr val="tx1"/>
                </a:solidFill>
                <a:effectLst/>
                <a:latin typeface="Arial" panose="020B0604020202020204" pitchFamily="34" charset="0"/>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9634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A3FF5F-0FD3-F63E-708B-60C6F7E45E2E}"/>
              </a:ext>
            </a:extLst>
          </p:cNvPr>
          <p:cNvPicPr>
            <a:picLocks noChangeAspect="1"/>
          </p:cNvPicPr>
          <p:nvPr/>
        </p:nvPicPr>
        <p:blipFill>
          <a:blip r:embed="rId2"/>
          <a:stretch>
            <a:fillRect/>
          </a:stretch>
        </p:blipFill>
        <p:spPr>
          <a:xfrm>
            <a:off x="6745079" y="5875630"/>
            <a:ext cx="4800600" cy="361950"/>
          </a:xfrm>
          <a:prstGeom prst="rect">
            <a:avLst/>
          </a:prstGeom>
        </p:spPr>
      </p:pic>
      <p:sp>
        <p:nvSpPr>
          <p:cNvPr id="2" name="Title 1">
            <a:extLst>
              <a:ext uri="{FF2B5EF4-FFF2-40B4-BE49-F238E27FC236}">
                <a16:creationId xmlns:a16="http://schemas.microsoft.com/office/drawing/2014/main" id="{74791775-4957-C0B9-A44E-17960F5A9E34}"/>
              </a:ext>
            </a:extLst>
          </p:cNvPr>
          <p:cNvSpPr>
            <a:spLocks noGrp="1"/>
          </p:cNvSpPr>
          <p:nvPr>
            <p:ph type="title"/>
          </p:nvPr>
        </p:nvSpPr>
        <p:spPr>
          <a:xfrm>
            <a:off x="145406" y="-132384"/>
            <a:ext cx="12132527" cy="1325563"/>
          </a:xfrm>
        </p:spPr>
        <p:txBody>
          <a:bodyPr/>
          <a:lstStyle/>
          <a:p>
            <a:r>
              <a:rPr lang="en-US" altLang="ja-JP" b="1" dirty="0">
                <a:solidFill>
                  <a:schemeClr val="accent4"/>
                </a:solidFill>
              </a:rPr>
              <a:t>GLTs can be explained from information geometry</a:t>
            </a:r>
            <a:endParaRPr kumimoji="1" lang="ja-JP" altLang="en-US" b="1" dirty="0">
              <a:solidFill>
                <a:schemeClr val="accent4"/>
              </a:solidFill>
            </a:endParaRPr>
          </a:p>
        </p:txBody>
      </p:sp>
      <p:pic>
        <p:nvPicPr>
          <p:cNvPr id="10244" name="Picture 4" descr="Image">
            <a:extLst>
              <a:ext uri="{FF2B5EF4-FFF2-40B4-BE49-F238E27FC236}">
                <a16:creationId xmlns:a16="http://schemas.microsoft.com/office/drawing/2014/main" id="{3294ADDA-6830-8D2B-B1EF-355E20115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298" y="1719916"/>
            <a:ext cx="4021873" cy="35772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4FED191-3666-719B-55EA-16D90214E147}"/>
              </a:ext>
            </a:extLst>
          </p:cNvPr>
          <p:cNvPicPr>
            <a:picLocks noChangeAspect="1"/>
          </p:cNvPicPr>
          <p:nvPr/>
        </p:nvPicPr>
        <p:blipFill>
          <a:blip r:embed="rId4"/>
          <a:stretch>
            <a:fillRect/>
          </a:stretch>
        </p:blipFill>
        <p:spPr>
          <a:xfrm>
            <a:off x="287665" y="1349000"/>
            <a:ext cx="5391410" cy="3968941"/>
          </a:xfrm>
          <a:prstGeom prst="rect">
            <a:avLst/>
          </a:prstGeom>
        </p:spPr>
      </p:pic>
      <p:sp>
        <p:nvSpPr>
          <p:cNvPr id="3" name="Explosion: 8 Points 2">
            <a:extLst>
              <a:ext uri="{FF2B5EF4-FFF2-40B4-BE49-F238E27FC236}">
                <a16:creationId xmlns:a16="http://schemas.microsoft.com/office/drawing/2014/main" id="{2F4C2660-E6ED-DBAC-8EF2-FB9E61F2F631}"/>
              </a:ext>
            </a:extLst>
          </p:cNvPr>
          <p:cNvSpPr/>
          <p:nvPr/>
        </p:nvSpPr>
        <p:spPr>
          <a:xfrm>
            <a:off x="5272077" y="1515563"/>
            <a:ext cx="3021980" cy="3685478"/>
          </a:xfrm>
          <a:prstGeom prst="irregularSeal1">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highlight>
                  <a:srgbClr val="FFFF00"/>
                </a:highlight>
              </a:rPr>
              <a:t>Dually flat spaces,</a:t>
            </a:r>
          </a:p>
          <a:p>
            <a:pPr algn="ctr"/>
            <a:r>
              <a:rPr lang="en-US" altLang="ja-JP" b="1" dirty="0">
                <a:solidFill>
                  <a:schemeClr val="tx1"/>
                </a:solidFill>
                <a:highlight>
                  <a:srgbClr val="FFFF00"/>
                </a:highlight>
              </a:rPr>
              <a:t>Hessian manifolds</a:t>
            </a:r>
            <a:endParaRPr kumimoji="1" lang="ja-JP" altLang="en-US" b="1" dirty="0">
              <a:solidFill>
                <a:schemeClr val="tx1"/>
              </a:solidFill>
              <a:highlight>
                <a:srgbClr val="FFFF00"/>
              </a:highlight>
            </a:endParaRPr>
          </a:p>
        </p:txBody>
      </p:sp>
      <p:sp>
        <p:nvSpPr>
          <p:cNvPr id="4" name="TextBox 3">
            <a:extLst>
              <a:ext uri="{FF2B5EF4-FFF2-40B4-BE49-F238E27FC236}">
                <a16:creationId xmlns:a16="http://schemas.microsoft.com/office/drawing/2014/main" id="{AA1D8E80-3628-9F58-147C-723BB60687BE}"/>
              </a:ext>
            </a:extLst>
          </p:cNvPr>
          <p:cNvSpPr txBox="1"/>
          <p:nvPr/>
        </p:nvSpPr>
        <p:spPr>
          <a:xfrm>
            <a:off x="7429624" y="841917"/>
            <a:ext cx="4400564" cy="954107"/>
          </a:xfrm>
          <a:prstGeom prst="rect">
            <a:avLst/>
          </a:prstGeom>
          <a:noFill/>
        </p:spPr>
        <p:txBody>
          <a:bodyPr wrap="none" rtlCol="0">
            <a:spAutoFit/>
          </a:bodyPr>
          <a:lstStyle/>
          <a:p>
            <a:r>
              <a:rPr kumimoji="1" lang="en-US" altLang="ja-JP" sz="2800" b="1" dirty="0"/>
              <a:t>DO NOT READ!</a:t>
            </a:r>
          </a:p>
          <a:p>
            <a:r>
              <a:rPr lang="en-US" altLang="ja-JP" sz="2800" b="1" dirty="0"/>
              <a:t>For illustration purpose!</a:t>
            </a:r>
            <a:endParaRPr kumimoji="1" lang="ja-JP" altLang="en-US" sz="2800" b="1" dirty="0"/>
          </a:p>
        </p:txBody>
      </p:sp>
      <p:sp>
        <p:nvSpPr>
          <p:cNvPr id="6" name="TextBox 5">
            <a:extLst>
              <a:ext uri="{FF2B5EF4-FFF2-40B4-BE49-F238E27FC236}">
                <a16:creationId xmlns:a16="http://schemas.microsoft.com/office/drawing/2014/main" id="{6F32B1FE-6FE6-1461-DCFC-9D641D48C2E3}"/>
              </a:ext>
            </a:extLst>
          </p:cNvPr>
          <p:cNvSpPr txBox="1"/>
          <p:nvPr/>
        </p:nvSpPr>
        <p:spPr>
          <a:xfrm>
            <a:off x="3719251" y="5317941"/>
            <a:ext cx="7189789" cy="1477328"/>
          </a:xfrm>
          <a:prstGeom prst="rect">
            <a:avLst/>
          </a:prstGeom>
          <a:noFill/>
        </p:spPr>
        <p:txBody>
          <a:bodyPr wrap="none" rtlCol="0">
            <a:spAutoFit/>
          </a:bodyPr>
          <a:lstStyle/>
          <a:p>
            <a:r>
              <a:rPr kumimoji="1" lang="en-US" altLang="ja-JP" dirty="0"/>
              <a:t>Degrees of freedom when reconstruction dual potential functions </a:t>
            </a:r>
          </a:p>
          <a:p>
            <a:pPr marL="285750" indent="-285750">
              <a:buFont typeface="Arial" panose="020B0604020202020204" pitchFamily="34" charset="0"/>
              <a:buChar char="•"/>
            </a:pPr>
            <a:r>
              <a:rPr lang="en-US" altLang="ja-JP" dirty="0"/>
              <a:t>Affine coordinate system up to affine transformation</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dirty="0"/>
              <a:t>Scaling of potential functions</a:t>
            </a:r>
          </a:p>
          <a:p>
            <a:pPr marL="285750" indent="-285750">
              <a:buFont typeface="Arial" panose="020B0604020202020204" pitchFamily="34" charset="0"/>
              <a:buChar char="•"/>
            </a:pPr>
            <a:r>
              <a:rPr lang="en-US" altLang="ja-JP" b="1" dirty="0">
                <a:solidFill>
                  <a:srgbClr val="FF0000"/>
                </a:solidFill>
              </a:rPr>
              <a:t>Same geometric Legendre transform</a:t>
            </a:r>
            <a:endParaRPr kumimoji="1" lang="ja-JP" altLang="en-US" b="1" dirty="0">
              <a:solidFill>
                <a:srgbClr val="FF0000"/>
              </a:solidFill>
            </a:endParaRPr>
          </a:p>
        </p:txBody>
      </p:sp>
      <p:sp>
        <p:nvSpPr>
          <p:cNvPr id="7" name="TextBox 6">
            <a:extLst>
              <a:ext uri="{FF2B5EF4-FFF2-40B4-BE49-F238E27FC236}">
                <a16:creationId xmlns:a16="http://schemas.microsoft.com/office/drawing/2014/main" id="{3BAB405C-A25A-F856-F6D3-164D1962867C}"/>
              </a:ext>
            </a:extLst>
          </p:cNvPr>
          <p:cNvSpPr txBox="1"/>
          <p:nvPr/>
        </p:nvSpPr>
        <p:spPr>
          <a:xfrm>
            <a:off x="361812" y="1029332"/>
            <a:ext cx="6971780" cy="369332"/>
          </a:xfrm>
          <a:prstGeom prst="rect">
            <a:avLst/>
          </a:prstGeom>
          <a:noFill/>
        </p:spPr>
        <p:txBody>
          <a:bodyPr wrap="none" rtlCol="0">
            <a:spAutoFit/>
          </a:bodyPr>
          <a:lstStyle/>
          <a:p>
            <a:r>
              <a:rPr kumimoji="1" lang="en-US" altLang="ja-JP" b="1" dirty="0">
                <a:solidFill>
                  <a:schemeClr val="accent5">
                    <a:lumMod val="60000"/>
                    <a:lumOff val="40000"/>
                  </a:schemeClr>
                </a:solidFill>
              </a:rPr>
              <a:t>Two </a:t>
            </a:r>
            <a:r>
              <a:rPr kumimoji="1" lang="en-US" altLang="ja-JP" b="1" dirty="0" err="1">
                <a:solidFill>
                  <a:schemeClr val="accent5">
                    <a:lumMod val="60000"/>
                    <a:lumOff val="40000"/>
                  </a:schemeClr>
                </a:solidFill>
              </a:rPr>
              <a:t>dualgeometric</a:t>
            </a:r>
            <a:r>
              <a:rPr kumimoji="1" lang="en-US" altLang="ja-JP" b="1" dirty="0">
                <a:solidFill>
                  <a:schemeClr val="accent5">
                    <a:lumMod val="60000"/>
                    <a:lumOff val="40000"/>
                  </a:schemeClr>
                </a:solidFill>
              </a:rPr>
              <a:t> potential functions</a:t>
            </a:r>
            <a:r>
              <a:rPr lang="ja-JP" altLang="en-US" b="1" dirty="0">
                <a:solidFill>
                  <a:schemeClr val="accent5">
                    <a:lumMod val="60000"/>
                    <a:lumOff val="40000"/>
                  </a:schemeClr>
                </a:solidFill>
              </a:rPr>
              <a:t> </a:t>
            </a:r>
            <a:r>
              <a:rPr lang="el-GR" altLang="ja-JP" dirty="0">
                <a:solidFill>
                  <a:schemeClr val="accent5">
                    <a:lumMod val="60000"/>
                    <a:lumOff val="40000"/>
                  </a:schemeClr>
                </a:solidFill>
              </a:rPr>
              <a:t>Φ </a:t>
            </a:r>
            <a:r>
              <a:rPr lang="en-US" altLang="ja-JP" dirty="0">
                <a:solidFill>
                  <a:schemeClr val="accent5">
                    <a:lumMod val="60000"/>
                    <a:lumOff val="40000"/>
                  </a:schemeClr>
                </a:solidFill>
              </a:rPr>
              <a:t>and </a:t>
            </a:r>
            <a:r>
              <a:rPr lang="el-GR" altLang="ja-JP" dirty="0">
                <a:solidFill>
                  <a:schemeClr val="accent5">
                    <a:lumMod val="60000"/>
                    <a:lumOff val="40000"/>
                  </a:schemeClr>
                </a:solidFill>
              </a:rPr>
              <a:t>ψ </a:t>
            </a:r>
            <a:r>
              <a:rPr lang="en-US" altLang="ja-JP" b="1" dirty="0">
                <a:solidFill>
                  <a:schemeClr val="accent5">
                    <a:lumMod val="60000"/>
                    <a:lumOff val="40000"/>
                  </a:schemeClr>
                </a:solidFill>
              </a:rPr>
              <a:t>on</a:t>
            </a:r>
            <a:r>
              <a:rPr lang="ja-JP" altLang="en-US" b="1" dirty="0">
                <a:solidFill>
                  <a:schemeClr val="accent5">
                    <a:lumMod val="60000"/>
                    <a:lumOff val="40000"/>
                  </a:schemeClr>
                </a:solidFill>
              </a:rPr>
              <a:t> </a:t>
            </a:r>
            <a:r>
              <a:rPr lang="en-US" altLang="ja-JP" b="1" dirty="0">
                <a:solidFill>
                  <a:schemeClr val="accent5">
                    <a:lumMod val="60000"/>
                    <a:lumOff val="40000"/>
                  </a:schemeClr>
                </a:solidFill>
              </a:rPr>
              <a:t>manifold</a:t>
            </a:r>
            <a:r>
              <a:rPr kumimoji="1" lang="en-US" altLang="ja-JP" b="1" dirty="0">
                <a:solidFill>
                  <a:schemeClr val="accent5">
                    <a:lumMod val="60000"/>
                    <a:lumOff val="40000"/>
                  </a:schemeClr>
                </a:solidFill>
              </a:rPr>
              <a:t> </a:t>
            </a:r>
            <a:endParaRPr kumimoji="1" lang="ja-JP" altLang="en-US" b="1" dirty="0">
              <a:solidFill>
                <a:schemeClr val="accent5">
                  <a:lumMod val="60000"/>
                  <a:lumOff val="40000"/>
                </a:schemeClr>
              </a:solidFill>
            </a:endParaRPr>
          </a:p>
        </p:txBody>
      </p:sp>
      <p:sp>
        <p:nvSpPr>
          <p:cNvPr id="10" name="TextBox 9">
            <a:extLst>
              <a:ext uri="{FF2B5EF4-FFF2-40B4-BE49-F238E27FC236}">
                <a16:creationId xmlns:a16="http://schemas.microsoft.com/office/drawing/2014/main" id="{FD44EDB1-0182-56B6-4C7B-9DD8399716EA}"/>
              </a:ext>
            </a:extLst>
          </p:cNvPr>
          <p:cNvSpPr txBox="1"/>
          <p:nvPr/>
        </p:nvSpPr>
        <p:spPr>
          <a:xfrm>
            <a:off x="452279" y="1952662"/>
            <a:ext cx="6211228" cy="369332"/>
          </a:xfrm>
          <a:prstGeom prst="rect">
            <a:avLst/>
          </a:prstGeom>
          <a:noFill/>
        </p:spPr>
        <p:txBody>
          <a:bodyPr wrap="square">
            <a:spAutoFit/>
          </a:bodyPr>
          <a:lstStyle/>
          <a:p>
            <a:r>
              <a:rPr lang="el-GR" altLang="ja-JP" dirty="0">
                <a:solidFill>
                  <a:schemeClr val="accent5">
                    <a:lumMod val="60000"/>
                    <a:lumOff val="40000"/>
                  </a:schemeClr>
                </a:solidFill>
              </a:rPr>
              <a:t>Φ</a:t>
            </a:r>
            <a:r>
              <a:rPr lang="en-US" altLang="ja-JP" dirty="0">
                <a:solidFill>
                  <a:schemeClr val="accent5">
                    <a:lumMod val="60000"/>
                    <a:lumOff val="40000"/>
                  </a:schemeClr>
                </a:solidFill>
              </a:rPr>
              <a:t>=</a:t>
            </a:r>
            <a:r>
              <a:rPr lang="el-GR" altLang="ja-JP" dirty="0">
                <a:solidFill>
                  <a:schemeClr val="accent5">
                    <a:lumMod val="60000"/>
                    <a:lumOff val="40000"/>
                  </a:schemeClr>
                </a:solidFill>
              </a:rPr>
              <a:t> ψ</a:t>
            </a:r>
            <a:r>
              <a:rPr lang="en-US" altLang="ja-JP" dirty="0">
                <a:solidFill>
                  <a:schemeClr val="accent5">
                    <a:lumMod val="60000"/>
                    <a:lumOff val="40000"/>
                  </a:schemeClr>
                </a:solidFill>
              </a:rPr>
              <a:t>*</a:t>
            </a:r>
            <a:endParaRPr lang="ja-JP" altLang="en-US" dirty="0"/>
          </a:p>
        </p:txBody>
      </p:sp>
    </p:spTree>
    <p:extLst>
      <p:ext uri="{BB962C8B-B14F-4D97-AF65-F5344CB8AC3E}">
        <p14:creationId xmlns:p14="http://schemas.microsoft.com/office/powerpoint/2010/main" val="2552630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3C3E9-C8B8-4691-792F-29405D306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09F3C-613C-DF40-EF42-D0CD65ABC80E}"/>
              </a:ext>
            </a:extLst>
          </p:cNvPr>
          <p:cNvSpPr>
            <a:spLocks noGrp="1"/>
          </p:cNvSpPr>
          <p:nvPr>
            <p:ph type="title"/>
          </p:nvPr>
        </p:nvSpPr>
        <p:spPr>
          <a:xfrm>
            <a:off x="258097" y="100114"/>
            <a:ext cx="10515600" cy="1325563"/>
          </a:xfrm>
        </p:spPr>
        <p:txBody>
          <a:bodyPr/>
          <a:lstStyle/>
          <a:p>
            <a:r>
              <a:rPr kumimoji="1" lang="en-US" altLang="ja-JP" dirty="0">
                <a:solidFill>
                  <a:schemeClr val="accent4"/>
                </a:solidFill>
              </a:rPr>
              <a:t>Outline</a:t>
            </a:r>
            <a:endParaRPr kumimoji="1" lang="ja-JP" altLang="en-US" dirty="0">
              <a:solidFill>
                <a:schemeClr val="accent4"/>
              </a:solidFill>
            </a:endParaRPr>
          </a:p>
        </p:txBody>
      </p:sp>
      <p:sp>
        <p:nvSpPr>
          <p:cNvPr id="4" name="Content Placeholder 2">
            <a:extLst>
              <a:ext uri="{FF2B5EF4-FFF2-40B4-BE49-F238E27FC236}">
                <a16:creationId xmlns:a16="http://schemas.microsoft.com/office/drawing/2014/main" id="{A52BDAA2-246E-7313-864D-4598F5E059DD}"/>
              </a:ext>
            </a:extLst>
          </p:cNvPr>
          <p:cNvSpPr txBox="1">
            <a:spLocks/>
          </p:cNvSpPr>
          <p:nvPr/>
        </p:nvSpPr>
        <p:spPr>
          <a:xfrm>
            <a:off x="363795" y="1425677"/>
            <a:ext cx="11828206" cy="6607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lang="en-US" altLang="ja-JP" sz="2400" dirty="0"/>
              <a:t> A quick introduction to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Duo Bregman pseudo-divergences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Curved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Generalized Legendre transforms and information geometry</a:t>
            </a:r>
          </a:p>
          <a:p>
            <a:pPr marL="457200" indent="-457200">
              <a:buFont typeface="+mj-lt"/>
              <a:buAutoNum type="arabicPeriod"/>
            </a:pPr>
            <a:endParaRPr lang="en-US" altLang="ja-JP" sz="2400" dirty="0"/>
          </a:p>
          <a:p>
            <a:pPr marL="457200" indent="-457200">
              <a:buFont typeface="+mj-lt"/>
              <a:buAutoNum type="arabicPeriod"/>
            </a:pPr>
            <a:r>
              <a:rPr lang="en-US" altLang="ja-JP" dirty="0"/>
              <a:t> </a:t>
            </a:r>
            <a:r>
              <a:rPr lang="en-US" altLang="ja-JP" sz="3200" b="1" dirty="0">
                <a:solidFill>
                  <a:srgbClr val="FF0000"/>
                </a:solidFill>
              </a:rPr>
              <a:t>Generalized convexity and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Space of Bregman balls  </a:t>
            </a:r>
          </a:p>
          <a:p>
            <a:pPr marL="0" indent="0">
              <a:buFont typeface="Arial" panose="020B0604020202020204" pitchFamily="34" charset="0"/>
              <a:buNone/>
            </a:pPr>
            <a:endParaRPr lang="ja-JP" altLang="en-US" sz="2400" dirty="0"/>
          </a:p>
        </p:txBody>
      </p:sp>
    </p:spTree>
    <p:extLst>
      <p:ext uri="{BB962C8B-B14F-4D97-AF65-F5344CB8AC3E}">
        <p14:creationId xmlns:p14="http://schemas.microsoft.com/office/powerpoint/2010/main" val="3193519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C533-501A-9600-BFF8-F496B17E547E}"/>
              </a:ext>
            </a:extLst>
          </p:cNvPr>
          <p:cNvSpPr>
            <a:spLocks noGrp="1"/>
          </p:cNvSpPr>
          <p:nvPr>
            <p:ph type="title"/>
          </p:nvPr>
        </p:nvSpPr>
        <p:spPr>
          <a:xfrm>
            <a:off x="484103" y="-109728"/>
            <a:ext cx="10515600" cy="1325563"/>
          </a:xfrm>
        </p:spPr>
        <p:txBody>
          <a:bodyPr/>
          <a:lstStyle/>
          <a:p>
            <a:r>
              <a:rPr kumimoji="1" lang="en-US" altLang="ja-JP" b="1" dirty="0">
                <a:solidFill>
                  <a:schemeClr val="accent4"/>
                </a:solidFill>
              </a:rPr>
              <a:t>Bregman divergences  (1960’s): 1,2,3</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B8E116CE-2C12-B07B-75D7-1EA567529517}"/>
              </a:ext>
            </a:extLst>
          </p:cNvPr>
          <p:cNvSpPr>
            <a:spLocks noGrp="1"/>
          </p:cNvSpPr>
          <p:nvPr>
            <p:ph idx="1"/>
          </p:nvPr>
        </p:nvSpPr>
        <p:spPr>
          <a:xfrm>
            <a:off x="242427" y="1208094"/>
            <a:ext cx="9807405" cy="2673414"/>
          </a:xfrm>
        </p:spPr>
        <p:txBody>
          <a:bodyPr>
            <a:normAutofit/>
          </a:bodyPr>
          <a:lstStyle/>
          <a:p>
            <a:pPr marL="0" indent="0">
              <a:buNone/>
            </a:pPr>
            <a:r>
              <a:rPr lang="en-US" altLang="ja-JP" sz="2400" b="1" dirty="0">
                <a:solidFill>
                  <a:schemeClr val="accent5"/>
                </a:solidFill>
                <a:latin typeface="Source Sans Pro" panose="020B0503030403020204" pitchFamily="34" charset="0"/>
              </a:rPr>
              <a:t>①</a:t>
            </a:r>
            <a:r>
              <a:rPr lang="en-US" altLang="ja-JP" sz="2400" dirty="0">
                <a:solidFill>
                  <a:srgbClr val="373637"/>
                </a:solidFill>
                <a:latin typeface="Source Sans Pro" panose="020B0503030403020204" pitchFamily="34" charset="0"/>
              </a:rPr>
              <a:t> </a:t>
            </a:r>
            <a:r>
              <a:rPr kumimoji="1" lang="en-US" altLang="ja-JP" sz="2400" dirty="0"/>
              <a:t>F:</a:t>
            </a:r>
            <a:r>
              <a:rPr lang="el-GR" altLang="ja-JP" sz="2400" b="0" i="0" dirty="0">
                <a:solidFill>
                  <a:srgbClr val="DF000F"/>
                </a:solidFill>
                <a:effectLst/>
                <a:latin typeface="Source Sans Pro" panose="020B0503030403020204" pitchFamily="34" charset="0"/>
              </a:rPr>
              <a:t> </a:t>
            </a:r>
            <a:r>
              <a:rPr lang="el-GR" altLang="ja-JP" sz="2400" b="0" i="0" dirty="0">
                <a:effectLst/>
                <a:latin typeface="Source Sans Pro" panose="020B0503030403020204" pitchFamily="34" charset="0"/>
              </a:rPr>
              <a:t>Θ</a:t>
            </a:r>
            <a:r>
              <a:rPr lang="ja-JP" altLang="en-US" sz="2400" b="0" i="0" dirty="0">
                <a:effectLst/>
                <a:latin typeface="Source Sans Pro" panose="020B0503030403020204" pitchFamily="34" charset="0"/>
              </a:rPr>
              <a:t>⊆</a:t>
            </a:r>
            <a:r>
              <a:rPr lang="en-US" altLang="ja-JP" sz="2400" b="0" i="0" dirty="0" err="1">
                <a:solidFill>
                  <a:srgbClr val="373637"/>
                </a:solidFill>
                <a:effectLst/>
                <a:latin typeface="Source Sans Pro" panose="020B0503030403020204" pitchFamily="34" charset="0"/>
              </a:rPr>
              <a:t>ℝ</a:t>
            </a:r>
            <a:r>
              <a:rPr kumimoji="1" lang="en-US" altLang="ja-JP" sz="2400" baseline="30000" dirty="0" err="1"/>
              <a:t>m</a:t>
            </a:r>
            <a:r>
              <a:rPr lang="ja-JP" altLang="en-US" sz="2400" b="0" i="0" dirty="0">
                <a:solidFill>
                  <a:srgbClr val="404040"/>
                </a:solidFill>
                <a:effectLst/>
                <a:latin typeface="-apple-system"/>
              </a:rPr>
              <a:t>→</a:t>
            </a:r>
            <a:r>
              <a:rPr lang="en-US" altLang="ja-JP" sz="2400" b="0" i="0" dirty="0">
                <a:solidFill>
                  <a:srgbClr val="373637"/>
                </a:solidFill>
                <a:effectLst/>
                <a:latin typeface="Source Sans Pro" panose="020B0503030403020204" pitchFamily="34" charset="0"/>
              </a:rPr>
              <a:t>ℝ </a:t>
            </a:r>
            <a:r>
              <a:rPr kumimoji="1" lang="en-US" altLang="ja-JP" sz="2400" dirty="0"/>
              <a:t>  </a:t>
            </a:r>
            <a:r>
              <a:rPr kumimoji="1" lang="en-US" altLang="ja-JP" sz="2400" b="1" dirty="0"/>
              <a:t>strictly convex and smooth </a:t>
            </a:r>
          </a:p>
          <a:p>
            <a:pPr marL="0" indent="0">
              <a:buNone/>
            </a:pPr>
            <a:endParaRPr lang="en-US" altLang="ja-JP" sz="2400" dirty="0"/>
          </a:p>
          <a:p>
            <a:pPr marL="0" indent="0">
              <a:buNone/>
            </a:pPr>
            <a:r>
              <a:rPr lang="en-US" altLang="ja-JP" sz="2400" b="1" dirty="0">
                <a:solidFill>
                  <a:srgbClr val="FF0000"/>
                </a:solidFill>
              </a:rPr>
              <a:t>Bregman</a:t>
            </a:r>
            <a:r>
              <a:rPr lang="ja-JP" altLang="en-US" sz="2400" b="1" dirty="0">
                <a:solidFill>
                  <a:srgbClr val="FF0000"/>
                </a:solidFill>
              </a:rPr>
              <a:t> </a:t>
            </a:r>
            <a:r>
              <a:rPr lang="en-US" altLang="ja-JP" sz="2400" b="1" dirty="0">
                <a:solidFill>
                  <a:srgbClr val="FF0000"/>
                </a:solidFill>
              </a:rPr>
              <a:t>divergence </a:t>
            </a:r>
            <a:r>
              <a:rPr lang="en-US" altLang="ja-JP" sz="2400" dirty="0"/>
              <a:t>B</a:t>
            </a:r>
            <a:r>
              <a:rPr lang="en-US" altLang="ja-JP" sz="2400" baseline="-25000" dirty="0"/>
              <a:t>F </a:t>
            </a:r>
            <a:r>
              <a:rPr lang="en-US" altLang="ja-JP" sz="2400" dirty="0"/>
              <a:t>:</a:t>
            </a:r>
            <a:r>
              <a:rPr lang="el-GR" altLang="ja-JP" sz="2400" b="0" i="0" dirty="0">
                <a:effectLst/>
                <a:latin typeface="Source Sans Pro" panose="020B0503030403020204" pitchFamily="34" charset="0"/>
              </a:rPr>
              <a:t> Θ</a:t>
            </a:r>
            <a:r>
              <a:rPr lang="ja-JP" altLang="en-US" sz="2400" b="0" i="0" dirty="0">
                <a:solidFill>
                  <a:srgbClr val="000000"/>
                </a:solidFill>
                <a:effectLst/>
                <a:latin typeface="Inter"/>
              </a:rPr>
              <a:t> </a:t>
            </a:r>
            <a:r>
              <a:rPr lang="en-US" altLang="ja-JP" sz="2400" dirty="0"/>
              <a:t>x Relative Interior(</a:t>
            </a:r>
            <a:r>
              <a:rPr lang="el-GR" altLang="ja-JP" sz="2400" b="0" i="0" dirty="0">
                <a:effectLst/>
                <a:latin typeface="Source Sans Pro" panose="020B0503030403020204" pitchFamily="34" charset="0"/>
              </a:rPr>
              <a:t>Θ</a:t>
            </a:r>
            <a:r>
              <a:rPr lang="en-US" altLang="ja-JP" sz="2400" dirty="0"/>
              <a:t>)</a:t>
            </a:r>
            <a:r>
              <a:rPr lang="ja-JP" altLang="en-US" sz="2400" b="0" i="0" dirty="0">
                <a:solidFill>
                  <a:srgbClr val="404040"/>
                </a:solidFill>
                <a:effectLst/>
                <a:latin typeface="-apple-system"/>
              </a:rPr>
              <a:t> →</a:t>
            </a:r>
            <a:r>
              <a:rPr lang="en-US" altLang="ja-JP" sz="2400" b="0" i="0" dirty="0">
                <a:solidFill>
                  <a:srgbClr val="373637"/>
                </a:solidFill>
                <a:effectLst/>
                <a:latin typeface="Source Sans Pro" panose="020B0503030403020204" pitchFamily="34" charset="0"/>
              </a:rPr>
              <a:t>ℝ</a:t>
            </a:r>
            <a:r>
              <a:rPr lang="ja-JP" altLang="en-US" sz="2400" b="0" i="0" baseline="-25000" dirty="0">
                <a:effectLst/>
                <a:latin typeface="Source Sans Pro" panose="020B0503030403020204" pitchFamily="34" charset="0"/>
              </a:rPr>
              <a:t>≥</a:t>
            </a:r>
            <a:r>
              <a:rPr lang="en-US" altLang="ja-JP" sz="2400" b="0" i="0" baseline="-25000" dirty="0">
                <a:effectLst/>
                <a:latin typeface="Source Sans Pro" panose="020B0503030403020204" pitchFamily="34" charset="0"/>
              </a:rPr>
              <a:t>0</a:t>
            </a:r>
            <a:endParaRPr lang="en-US" altLang="ja-JP" dirty="0"/>
          </a:p>
        </p:txBody>
      </p:sp>
      <p:pic>
        <p:nvPicPr>
          <p:cNvPr id="5" name="Picture 4">
            <a:extLst>
              <a:ext uri="{FF2B5EF4-FFF2-40B4-BE49-F238E27FC236}">
                <a16:creationId xmlns:a16="http://schemas.microsoft.com/office/drawing/2014/main" id="{84DC63B9-C6BC-41A5-66FA-FF3319A5674C}"/>
              </a:ext>
            </a:extLst>
          </p:cNvPr>
          <p:cNvPicPr>
            <a:picLocks noChangeAspect="1"/>
          </p:cNvPicPr>
          <p:nvPr/>
        </p:nvPicPr>
        <p:blipFill>
          <a:blip r:embed="rId3"/>
          <a:stretch>
            <a:fillRect/>
          </a:stretch>
        </p:blipFill>
        <p:spPr>
          <a:xfrm>
            <a:off x="9808155" y="377718"/>
            <a:ext cx="2012155" cy="1947073"/>
          </a:xfrm>
          <a:prstGeom prst="rect">
            <a:avLst/>
          </a:prstGeom>
        </p:spPr>
      </p:pic>
      <p:sp>
        <p:nvSpPr>
          <p:cNvPr id="8" name="TextBox 7">
            <a:extLst>
              <a:ext uri="{FF2B5EF4-FFF2-40B4-BE49-F238E27FC236}">
                <a16:creationId xmlns:a16="http://schemas.microsoft.com/office/drawing/2014/main" id="{8C7156F4-E277-584B-070D-46BABF523105}"/>
              </a:ext>
            </a:extLst>
          </p:cNvPr>
          <p:cNvSpPr txBox="1"/>
          <p:nvPr/>
        </p:nvSpPr>
        <p:spPr>
          <a:xfrm>
            <a:off x="9725632" y="2359087"/>
            <a:ext cx="2177199" cy="141577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000000"/>
                </a:solidFill>
                <a:effectLst/>
                <a:latin typeface="Georgia" panose="02040502050405020303" pitchFamily="18" charset="0"/>
              </a:rPr>
              <a:t>Lev M. Bregman</a:t>
            </a:r>
          </a:p>
          <a:p>
            <a:pPr algn="ctr"/>
            <a:r>
              <a:rPr lang="da-DK" altLang="ja-JP" b="1" i="0" dirty="0">
                <a:solidFill>
                  <a:srgbClr val="202122"/>
                </a:solidFill>
                <a:effectLst/>
                <a:latin typeface="Arial" panose="020B0604020202020204" pitchFamily="34" charset="0"/>
              </a:rPr>
              <a:t> </a:t>
            </a:r>
            <a:r>
              <a:rPr lang="da-DK" altLang="ja-JP" b="0" i="0" dirty="0">
                <a:solidFill>
                  <a:srgbClr val="202122"/>
                </a:solidFill>
                <a:effectLst/>
                <a:latin typeface="Arial" panose="020B0604020202020204" pitchFamily="34" charset="0"/>
              </a:rPr>
              <a:t>(1941 - 2023)</a:t>
            </a:r>
          </a:p>
          <a:p>
            <a:pPr algn="ctr"/>
            <a:r>
              <a:rPr kumimoji="1" lang="da-DK" altLang="ja-JP" sz="1600" dirty="0">
                <a:solidFill>
                  <a:srgbClr val="202122"/>
                </a:solidFill>
                <a:latin typeface="Arial" panose="020B0604020202020204" pitchFamily="34" charset="0"/>
              </a:rPr>
              <a:t>Photo: courtesy of </a:t>
            </a:r>
          </a:p>
          <a:p>
            <a:pPr algn="ctr"/>
            <a:r>
              <a:rPr lang="en-US" altLang="ja-JP" sz="1600" i="0" dirty="0">
                <a:solidFill>
                  <a:srgbClr val="000000"/>
                </a:solidFill>
                <a:effectLst/>
                <a:latin typeface="Georgia" panose="02040502050405020303" pitchFamily="18" charset="0"/>
              </a:rPr>
              <a:t>Alexander </a:t>
            </a:r>
            <a:r>
              <a:rPr lang="en-US" altLang="ja-JP" sz="1600" i="0" dirty="0" err="1">
                <a:solidFill>
                  <a:srgbClr val="000000"/>
                </a:solidFill>
                <a:effectLst/>
                <a:latin typeface="Georgia" panose="02040502050405020303" pitchFamily="18" charset="0"/>
              </a:rPr>
              <a:t>Fradkov</a:t>
            </a:r>
            <a:endParaRPr kumimoji="1" lang="en-US" altLang="ja-JP" sz="1600" i="0" dirty="0">
              <a:solidFill>
                <a:srgbClr val="DF000F"/>
              </a:solidFill>
              <a:effectLst/>
              <a:latin typeface="Source Sans Pro" panose="020B0503030403020204" pitchFamily="34" charset="0"/>
            </a:endParaRPr>
          </a:p>
          <a:p>
            <a:endParaRPr kumimoji="1" lang="ja-JP" altLang="en-US" dirty="0"/>
          </a:p>
        </p:txBody>
      </p:sp>
      <p:sp>
        <p:nvSpPr>
          <p:cNvPr id="4" name="Slide Number Placeholder 3">
            <a:extLst>
              <a:ext uri="{FF2B5EF4-FFF2-40B4-BE49-F238E27FC236}">
                <a16:creationId xmlns:a16="http://schemas.microsoft.com/office/drawing/2014/main" id="{D3CB1DCE-9A06-97A7-E52B-E2469FECDD90}"/>
              </a:ext>
            </a:extLst>
          </p:cNvPr>
          <p:cNvSpPr>
            <a:spLocks noGrp="1"/>
          </p:cNvSpPr>
          <p:nvPr>
            <p:ph type="sldNum" sz="quarter" idx="12"/>
          </p:nvPr>
        </p:nvSpPr>
        <p:spPr>
          <a:xfrm>
            <a:off x="8610600" y="6661150"/>
            <a:ext cx="2743200" cy="365125"/>
          </a:xfrm>
        </p:spPr>
        <p:txBody>
          <a:bodyPr/>
          <a:lstStyle/>
          <a:p>
            <a:fld id="{31CF226C-95D4-40B8-9E1A-366D2434025F}" type="slidenum">
              <a:rPr kumimoji="1" lang="ja-JP" altLang="en-US" smtClean="0"/>
              <a:t>3</a:t>
            </a:fld>
            <a:endParaRPr kumimoji="1" lang="ja-JP" altLang="en-US"/>
          </a:p>
        </p:txBody>
      </p:sp>
      <p:sp>
        <p:nvSpPr>
          <p:cNvPr id="10" name="TextBox 9">
            <a:extLst>
              <a:ext uri="{FF2B5EF4-FFF2-40B4-BE49-F238E27FC236}">
                <a16:creationId xmlns:a16="http://schemas.microsoft.com/office/drawing/2014/main" id="{F4C3F4BC-6D41-AA03-F347-A4E71E36FA88}"/>
              </a:ext>
            </a:extLst>
          </p:cNvPr>
          <p:cNvSpPr txBox="1"/>
          <p:nvPr/>
        </p:nvSpPr>
        <p:spPr>
          <a:xfrm>
            <a:off x="1275366" y="2620263"/>
            <a:ext cx="7825140" cy="523220"/>
          </a:xfrm>
          <a:prstGeom prst="rect">
            <a:avLst/>
          </a:prstGeom>
          <a:noFill/>
        </p:spPr>
        <p:txBody>
          <a:bodyPr wrap="square">
            <a:spAutoFit/>
          </a:bodyPr>
          <a:lstStyle/>
          <a:p>
            <a:r>
              <a:rPr lang="en-US" altLang="ja-JP" sz="2800" b="1" dirty="0">
                <a:solidFill>
                  <a:srgbClr val="FF0000"/>
                </a:solidFill>
                <a:highlight>
                  <a:srgbClr val="FFFF00"/>
                </a:highlight>
              </a:rPr>
              <a:t>B</a:t>
            </a:r>
            <a:r>
              <a:rPr lang="en-US" altLang="ja-JP" sz="2800" b="1" baseline="-25000" dirty="0">
                <a:solidFill>
                  <a:srgbClr val="FF0000"/>
                </a:solidFill>
                <a:highlight>
                  <a:srgbClr val="FFFF00"/>
                </a:highlight>
              </a:rPr>
              <a:t>F</a:t>
            </a:r>
            <a:r>
              <a:rPr lang="en-US" altLang="ja-JP" sz="2800" b="1" dirty="0">
                <a:solidFill>
                  <a:srgbClr val="FF0000"/>
                </a:solidFill>
                <a:highlight>
                  <a:srgbClr val="FFFF00"/>
                </a:highlight>
              </a:rPr>
              <a:t>(</a:t>
            </a:r>
            <a:r>
              <a:rPr lang="el-GR" altLang="ja-JP" sz="2800" b="1" i="0" dirty="0">
                <a:solidFill>
                  <a:srgbClr val="FF0000"/>
                </a:solidFill>
                <a:effectLst/>
                <a:highlight>
                  <a:srgbClr val="FFFF00"/>
                </a:highlight>
                <a:latin typeface="Source Sans Pro" panose="020B0503030403020204" pitchFamily="34" charset="0"/>
              </a:rPr>
              <a:t>θ</a:t>
            </a:r>
            <a:r>
              <a:rPr lang="en-US" altLang="ja-JP" sz="2800" b="1" i="0" baseline="-25000" dirty="0">
                <a:solidFill>
                  <a:srgbClr val="FF0000"/>
                </a:solidFill>
                <a:effectLst/>
                <a:highlight>
                  <a:srgbClr val="FFFF00"/>
                </a:highlight>
                <a:latin typeface="Source Sans Pro" panose="020B0503030403020204" pitchFamily="34" charset="0"/>
              </a:rPr>
              <a:t>1</a:t>
            </a:r>
            <a:r>
              <a:rPr lang="el-GR" altLang="ja-JP" sz="2800" b="1" i="0" dirty="0">
                <a:solidFill>
                  <a:srgbClr val="FF0000"/>
                </a:solidFill>
                <a:effectLst/>
                <a:highlight>
                  <a:srgbClr val="FFFF00"/>
                </a:highlight>
                <a:latin typeface="Source Sans Pro" panose="020B0503030403020204" pitchFamily="34" charset="0"/>
              </a:rPr>
              <a:t> </a:t>
            </a:r>
            <a:r>
              <a:rPr lang="en-US" altLang="ja-JP" sz="2800" b="1" dirty="0">
                <a:solidFill>
                  <a:srgbClr val="FF0000"/>
                </a:solidFill>
                <a:highlight>
                  <a:srgbClr val="FFFF00"/>
                </a:highlight>
              </a:rPr>
              <a:t>:</a:t>
            </a:r>
            <a:r>
              <a:rPr lang="el-GR" altLang="ja-JP" sz="2800" b="1" i="0" dirty="0">
                <a:solidFill>
                  <a:srgbClr val="FF0000"/>
                </a:solidFill>
                <a:effectLst/>
                <a:highlight>
                  <a:srgbClr val="FFFF00"/>
                </a:highlight>
                <a:latin typeface="Source Sans Pro" panose="020B0503030403020204" pitchFamily="34" charset="0"/>
              </a:rPr>
              <a:t> θ</a:t>
            </a:r>
            <a:r>
              <a:rPr lang="en-US" altLang="ja-JP" sz="2800" b="1" i="0" baseline="-25000" dirty="0">
                <a:solidFill>
                  <a:srgbClr val="FF0000"/>
                </a:solidFill>
                <a:effectLst/>
                <a:highlight>
                  <a:srgbClr val="FFFF00"/>
                </a:highlight>
                <a:latin typeface="Source Sans Pro" panose="020B0503030403020204" pitchFamily="34" charset="0"/>
              </a:rPr>
              <a:t>2</a:t>
            </a:r>
            <a:r>
              <a:rPr lang="en-US" altLang="ja-JP" sz="2800" b="1" dirty="0">
                <a:solidFill>
                  <a:srgbClr val="FF0000"/>
                </a:solidFill>
                <a:highlight>
                  <a:srgbClr val="FFFF00"/>
                </a:highlight>
              </a:rPr>
              <a:t>) := F(</a:t>
            </a:r>
            <a:r>
              <a:rPr lang="el-GR" altLang="ja-JP" sz="2800" b="1" i="0" dirty="0">
                <a:solidFill>
                  <a:srgbClr val="FF0000"/>
                </a:solidFill>
                <a:effectLst/>
                <a:highlight>
                  <a:srgbClr val="FFFF00"/>
                </a:highlight>
                <a:latin typeface="Source Sans Pro" panose="020B0503030403020204" pitchFamily="34" charset="0"/>
              </a:rPr>
              <a:t>θ</a:t>
            </a:r>
            <a:r>
              <a:rPr lang="en-US" altLang="ja-JP" sz="2800" b="1" i="0" baseline="-25000" dirty="0">
                <a:solidFill>
                  <a:srgbClr val="FF0000"/>
                </a:solidFill>
                <a:effectLst/>
                <a:highlight>
                  <a:srgbClr val="FFFF00"/>
                </a:highlight>
                <a:latin typeface="Source Sans Pro" panose="020B0503030403020204" pitchFamily="34" charset="0"/>
              </a:rPr>
              <a:t>1</a:t>
            </a:r>
            <a:r>
              <a:rPr lang="en-US" altLang="ja-JP" sz="2800" b="1" dirty="0">
                <a:solidFill>
                  <a:srgbClr val="FF0000"/>
                </a:solidFill>
                <a:highlight>
                  <a:srgbClr val="FFFF00"/>
                </a:highlight>
              </a:rPr>
              <a:t>)-F(</a:t>
            </a:r>
            <a:r>
              <a:rPr lang="el-GR" altLang="ja-JP" sz="2800" b="1" i="0" dirty="0">
                <a:solidFill>
                  <a:srgbClr val="FF0000"/>
                </a:solidFill>
                <a:effectLst/>
                <a:highlight>
                  <a:srgbClr val="FFFF00"/>
                </a:highlight>
                <a:latin typeface="Source Sans Pro" panose="020B0503030403020204" pitchFamily="34" charset="0"/>
              </a:rPr>
              <a:t>θ</a:t>
            </a:r>
            <a:r>
              <a:rPr lang="en-US" altLang="ja-JP" sz="2800" b="1" baseline="-25000" dirty="0">
                <a:solidFill>
                  <a:srgbClr val="FF0000"/>
                </a:solidFill>
                <a:highlight>
                  <a:srgbClr val="FFFF00"/>
                </a:highlight>
                <a:latin typeface="Source Sans Pro" panose="020B0503030403020204" pitchFamily="34" charset="0"/>
              </a:rPr>
              <a:t>2</a:t>
            </a:r>
            <a:r>
              <a:rPr lang="en-US" altLang="ja-JP" sz="2800" b="1" dirty="0">
                <a:solidFill>
                  <a:srgbClr val="FF0000"/>
                </a:solidFill>
                <a:highlight>
                  <a:srgbClr val="FFFF00"/>
                </a:highlight>
              </a:rPr>
              <a:t>)-&lt;</a:t>
            </a:r>
            <a:r>
              <a:rPr lang="el-GR" altLang="ja-JP" sz="2800" b="1" i="0" dirty="0">
                <a:solidFill>
                  <a:srgbClr val="FF0000"/>
                </a:solidFill>
                <a:effectLst/>
                <a:highlight>
                  <a:srgbClr val="FFFF00"/>
                </a:highlight>
                <a:latin typeface="Source Sans Pro" panose="020B0503030403020204" pitchFamily="34" charset="0"/>
              </a:rPr>
              <a:t> θ</a:t>
            </a:r>
            <a:r>
              <a:rPr lang="en-US" altLang="ja-JP" sz="2800" b="1" i="0" baseline="-25000" dirty="0">
                <a:solidFill>
                  <a:srgbClr val="FF0000"/>
                </a:solidFill>
                <a:effectLst/>
                <a:highlight>
                  <a:srgbClr val="FFFF00"/>
                </a:highlight>
                <a:latin typeface="Source Sans Pro" panose="020B0503030403020204" pitchFamily="34" charset="0"/>
              </a:rPr>
              <a:t>1</a:t>
            </a:r>
            <a:r>
              <a:rPr lang="el-GR" altLang="ja-JP" sz="2800" b="1" i="0" dirty="0">
                <a:solidFill>
                  <a:srgbClr val="FF0000"/>
                </a:solidFill>
                <a:effectLst/>
                <a:highlight>
                  <a:srgbClr val="FFFF00"/>
                </a:highlight>
                <a:latin typeface="Source Sans Pro" panose="020B0503030403020204" pitchFamily="34" charset="0"/>
              </a:rPr>
              <a:t> </a:t>
            </a:r>
            <a:r>
              <a:rPr lang="en-US" altLang="ja-JP" sz="2800" b="1" i="0" dirty="0">
                <a:solidFill>
                  <a:srgbClr val="FF0000"/>
                </a:solidFill>
                <a:effectLst/>
                <a:highlight>
                  <a:srgbClr val="FFFF00"/>
                </a:highlight>
                <a:latin typeface="Source Sans Pro" panose="020B0503030403020204" pitchFamily="34" charset="0"/>
              </a:rPr>
              <a:t>-</a:t>
            </a:r>
            <a:r>
              <a:rPr lang="el-GR" altLang="ja-JP" sz="2800" b="1" i="0" dirty="0">
                <a:solidFill>
                  <a:srgbClr val="FF0000"/>
                </a:solidFill>
                <a:effectLst/>
                <a:highlight>
                  <a:srgbClr val="FFFF00"/>
                </a:highlight>
                <a:latin typeface="Source Sans Pro" panose="020B0503030403020204" pitchFamily="34" charset="0"/>
              </a:rPr>
              <a:t> θ</a:t>
            </a:r>
            <a:r>
              <a:rPr lang="en-US" altLang="ja-JP" sz="2800" b="1" i="0" baseline="-25000" dirty="0">
                <a:solidFill>
                  <a:srgbClr val="FF0000"/>
                </a:solidFill>
                <a:effectLst/>
                <a:highlight>
                  <a:srgbClr val="FFFF00"/>
                </a:highlight>
                <a:latin typeface="Source Sans Pro" panose="020B0503030403020204" pitchFamily="34" charset="0"/>
              </a:rPr>
              <a:t>2 ,</a:t>
            </a:r>
            <a:r>
              <a:rPr lang="el-GR" altLang="ja-JP" sz="2800" b="1" i="0" dirty="0">
                <a:solidFill>
                  <a:srgbClr val="FF0000"/>
                </a:solidFill>
                <a:effectLst/>
                <a:highlight>
                  <a:srgbClr val="FFFF00"/>
                </a:highlight>
                <a:latin typeface="Source Sans Pro" panose="020B0503030403020204" pitchFamily="34" charset="0"/>
              </a:rPr>
              <a:t> ∇</a:t>
            </a:r>
            <a:r>
              <a:rPr lang="en-US" altLang="ja-JP" sz="2800" b="1" i="0" dirty="0">
                <a:solidFill>
                  <a:srgbClr val="FF0000"/>
                </a:solidFill>
                <a:effectLst/>
                <a:highlight>
                  <a:srgbClr val="FFFF00"/>
                </a:highlight>
                <a:latin typeface="Source Sans Pro" panose="020B0503030403020204" pitchFamily="34" charset="0"/>
              </a:rPr>
              <a:t>F(</a:t>
            </a:r>
            <a:r>
              <a:rPr lang="el-GR" altLang="ja-JP" sz="2800" b="1" i="0" dirty="0">
                <a:solidFill>
                  <a:srgbClr val="FF0000"/>
                </a:solidFill>
                <a:effectLst/>
                <a:highlight>
                  <a:srgbClr val="FFFF00"/>
                </a:highlight>
                <a:latin typeface="Source Sans Pro" panose="020B0503030403020204" pitchFamily="34" charset="0"/>
              </a:rPr>
              <a:t>θ</a:t>
            </a:r>
            <a:r>
              <a:rPr lang="en-US" altLang="ja-JP" sz="2800" b="1" i="0" baseline="-25000" dirty="0">
                <a:solidFill>
                  <a:srgbClr val="FF0000"/>
                </a:solidFill>
                <a:effectLst/>
                <a:highlight>
                  <a:srgbClr val="FFFF00"/>
                </a:highlight>
                <a:latin typeface="Source Sans Pro" panose="020B0503030403020204" pitchFamily="34" charset="0"/>
              </a:rPr>
              <a:t>2</a:t>
            </a:r>
            <a:r>
              <a:rPr lang="en-US" altLang="ja-JP" sz="2800" b="1" i="0" dirty="0">
                <a:solidFill>
                  <a:srgbClr val="FF0000"/>
                </a:solidFill>
                <a:effectLst/>
                <a:highlight>
                  <a:srgbClr val="FFFF00"/>
                </a:highlight>
                <a:latin typeface="Source Sans Pro" panose="020B0503030403020204" pitchFamily="34" charset="0"/>
              </a:rPr>
              <a:t>)</a:t>
            </a:r>
            <a:r>
              <a:rPr lang="en-US" altLang="ja-JP" sz="2800" b="1" i="0" baseline="-25000" dirty="0">
                <a:solidFill>
                  <a:srgbClr val="FF0000"/>
                </a:solidFill>
                <a:effectLst/>
                <a:highlight>
                  <a:srgbClr val="FFFF00"/>
                </a:highlight>
                <a:latin typeface="Source Sans Pro" panose="020B0503030403020204" pitchFamily="34" charset="0"/>
              </a:rPr>
              <a:t> </a:t>
            </a:r>
            <a:r>
              <a:rPr lang="en-US" altLang="ja-JP" sz="2800" b="1" dirty="0">
                <a:solidFill>
                  <a:srgbClr val="FF0000"/>
                </a:solidFill>
                <a:highlight>
                  <a:srgbClr val="FFFF00"/>
                </a:highlight>
              </a:rPr>
              <a:t>&gt;</a:t>
            </a:r>
            <a:endParaRPr lang="ja-JP" altLang="en-US" sz="2800" dirty="0"/>
          </a:p>
        </p:txBody>
      </p:sp>
      <p:sp>
        <p:nvSpPr>
          <p:cNvPr id="9" name="TextBox 8">
            <a:extLst>
              <a:ext uri="{FF2B5EF4-FFF2-40B4-BE49-F238E27FC236}">
                <a16:creationId xmlns:a16="http://schemas.microsoft.com/office/drawing/2014/main" id="{0F22C6EE-6985-2218-E43D-F545CA367361}"/>
              </a:ext>
            </a:extLst>
          </p:cNvPr>
          <p:cNvSpPr txBox="1"/>
          <p:nvPr/>
        </p:nvSpPr>
        <p:spPr>
          <a:xfrm>
            <a:off x="229282" y="4281094"/>
            <a:ext cx="10584949" cy="1323439"/>
          </a:xfrm>
          <a:prstGeom prst="rect">
            <a:avLst/>
          </a:prstGeom>
          <a:noFill/>
        </p:spPr>
        <p:txBody>
          <a:bodyPr wrap="none" rtlCol="0">
            <a:spAutoFit/>
          </a:bodyPr>
          <a:lstStyle/>
          <a:p>
            <a:r>
              <a:rPr lang="en-US" altLang="ja-JP" sz="2400" b="1" dirty="0">
                <a:solidFill>
                  <a:schemeClr val="accent5"/>
                </a:solidFill>
                <a:latin typeface="Source Sans Pro" panose="020B0503030403020204" pitchFamily="34" charset="0"/>
              </a:rPr>
              <a:t>②</a:t>
            </a:r>
            <a:r>
              <a:rPr lang="en-US" altLang="ja-JP" sz="2400" dirty="0">
                <a:solidFill>
                  <a:srgbClr val="373637"/>
                </a:solidFill>
                <a:latin typeface="Source Sans Pro" panose="020B0503030403020204" pitchFamily="34" charset="0"/>
              </a:rPr>
              <a:t> </a:t>
            </a:r>
            <a:r>
              <a:rPr kumimoji="1" lang="en-US" altLang="ja-JP" sz="2400" dirty="0"/>
              <a:t>BD  = </a:t>
            </a:r>
            <a:r>
              <a:rPr kumimoji="1" lang="en-US" altLang="ja-JP" sz="2400" b="1" dirty="0">
                <a:solidFill>
                  <a:srgbClr val="FF0000"/>
                </a:solidFill>
              </a:rPr>
              <a:t>remainder</a:t>
            </a:r>
            <a:r>
              <a:rPr kumimoji="1" lang="en-US" altLang="ja-JP" sz="2400" b="1" dirty="0"/>
              <a:t> of a first order Taylor expression</a:t>
            </a:r>
            <a:r>
              <a:rPr kumimoji="1" lang="en-US" altLang="ja-JP" sz="2400" dirty="0"/>
              <a:t> of F(</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kumimoji="1" lang="en-US" altLang="ja-JP" sz="2400" dirty="0"/>
              <a:t>) around </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2</a:t>
            </a:r>
            <a:r>
              <a:rPr kumimoji="1" lang="en-US" altLang="ja-JP" sz="2400" dirty="0"/>
              <a:t>:</a:t>
            </a:r>
          </a:p>
          <a:p>
            <a:endParaRPr kumimoji="1" lang="en-US" altLang="ja-JP" sz="2800" dirty="0"/>
          </a:p>
          <a:p>
            <a:endParaRPr kumimoji="1" lang="ja-JP" altLang="en-US" sz="2800" dirty="0"/>
          </a:p>
        </p:txBody>
      </p:sp>
      <p:sp>
        <p:nvSpPr>
          <p:cNvPr id="11" name="TextBox 10">
            <a:extLst>
              <a:ext uri="{FF2B5EF4-FFF2-40B4-BE49-F238E27FC236}">
                <a16:creationId xmlns:a16="http://schemas.microsoft.com/office/drawing/2014/main" id="{CFE39302-44FA-1C81-0DE9-A9E04054DFBE}"/>
              </a:ext>
            </a:extLst>
          </p:cNvPr>
          <p:cNvSpPr txBox="1"/>
          <p:nvPr/>
        </p:nvSpPr>
        <p:spPr>
          <a:xfrm>
            <a:off x="1102411" y="4815955"/>
            <a:ext cx="6899818" cy="461665"/>
          </a:xfrm>
          <a:prstGeom prst="rect">
            <a:avLst/>
          </a:prstGeom>
          <a:noFill/>
        </p:spPr>
        <p:txBody>
          <a:bodyPr wrap="square">
            <a:spAutoFit/>
          </a:bodyPr>
          <a:lstStyle/>
          <a:p>
            <a:r>
              <a:rPr lang="en-US" altLang="ja-JP" sz="2400" dirty="0"/>
              <a:t>F(</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lang="en-US" altLang="ja-JP" sz="2400" dirty="0"/>
              <a:t>) = F(</a:t>
            </a:r>
            <a:r>
              <a:rPr lang="el-GR" altLang="ja-JP" sz="2400" i="0" dirty="0">
                <a:effectLst/>
                <a:latin typeface="Source Sans Pro" panose="020B0503030403020204" pitchFamily="34" charset="0"/>
              </a:rPr>
              <a:t>θ</a:t>
            </a:r>
            <a:r>
              <a:rPr lang="en-US" altLang="ja-JP" sz="2400" baseline="-25000" dirty="0">
                <a:latin typeface="Source Sans Pro" panose="020B0503030403020204" pitchFamily="34" charset="0"/>
              </a:rPr>
              <a:t>2</a:t>
            </a:r>
            <a:r>
              <a:rPr lang="en-US" altLang="ja-JP" sz="2400" dirty="0"/>
              <a:t>)+&lt;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1</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2 ,</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F(</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2</a:t>
            </a:r>
            <a:r>
              <a:rPr lang="en-US" altLang="ja-JP" sz="2400" i="0" dirty="0">
                <a:effectLst/>
                <a:latin typeface="Source Sans Pro" panose="020B0503030403020204" pitchFamily="34" charset="0"/>
              </a:rPr>
              <a:t>)</a:t>
            </a:r>
            <a:r>
              <a:rPr lang="en-US" altLang="ja-JP" sz="2400" i="0" baseline="-25000" dirty="0">
                <a:effectLst/>
                <a:latin typeface="Source Sans Pro" panose="020B0503030403020204" pitchFamily="34" charset="0"/>
              </a:rPr>
              <a:t> </a:t>
            </a:r>
            <a:r>
              <a:rPr lang="en-US" altLang="ja-JP" sz="2400" dirty="0"/>
              <a:t>&gt;+ </a:t>
            </a:r>
            <a:r>
              <a:rPr lang="en-US" altLang="ja-JP" sz="2400" b="1" dirty="0">
                <a:solidFill>
                  <a:srgbClr val="FF0000"/>
                </a:solidFill>
              </a:rPr>
              <a:t>B</a:t>
            </a:r>
            <a:r>
              <a:rPr lang="en-US" altLang="ja-JP" sz="2400" b="1" baseline="-25000" dirty="0">
                <a:solidFill>
                  <a:srgbClr val="FF0000"/>
                </a:solidFill>
              </a:rPr>
              <a:t>F</a:t>
            </a:r>
            <a:r>
              <a:rPr lang="en-US" altLang="ja-JP" sz="2400" b="1" dirty="0">
                <a:solidFill>
                  <a:srgbClr val="FF0000"/>
                </a:solidFill>
              </a:rPr>
              <a:t>(</a:t>
            </a:r>
            <a:r>
              <a:rPr lang="el-GR" altLang="ja-JP" sz="2400" b="1" i="0" dirty="0">
                <a:solidFill>
                  <a:srgbClr val="FF0000"/>
                </a:solidFill>
                <a:effectLst/>
                <a:latin typeface="Source Sans Pro" panose="020B0503030403020204" pitchFamily="34" charset="0"/>
              </a:rPr>
              <a:t>θ</a:t>
            </a:r>
            <a:r>
              <a:rPr lang="en-US" altLang="ja-JP" sz="2400" b="1" i="0" baseline="-25000" dirty="0">
                <a:solidFill>
                  <a:srgbClr val="FF0000"/>
                </a:solidFill>
                <a:effectLst/>
                <a:latin typeface="Source Sans Pro" panose="020B0503030403020204" pitchFamily="34" charset="0"/>
              </a:rPr>
              <a:t>1</a:t>
            </a:r>
            <a:r>
              <a:rPr lang="el-GR" altLang="ja-JP" sz="2400" b="1" i="0" dirty="0">
                <a:solidFill>
                  <a:srgbClr val="FF0000"/>
                </a:solidFill>
                <a:effectLst/>
                <a:latin typeface="Source Sans Pro" panose="020B0503030403020204" pitchFamily="34" charset="0"/>
              </a:rPr>
              <a:t> </a:t>
            </a:r>
            <a:r>
              <a:rPr lang="en-US" altLang="ja-JP" sz="2400" b="1" dirty="0">
                <a:solidFill>
                  <a:srgbClr val="FF0000"/>
                </a:solidFill>
              </a:rPr>
              <a:t>:</a:t>
            </a:r>
            <a:r>
              <a:rPr lang="el-GR" altLang="ja-JP" sz="2400" b="1" i="0" dirty="0">
                <a:solidFill>
                  <a:srgbClr val="FF0000"/>
                </a:solidFill>
                <a:effectLst/>
                <a:latin typeface="Source Sans Pro" panose="020B0503030403020204" pitchFamily="34" charset="0"/>
              </a:rPr>
              <a:t> θ</a:t>
            </a:r>
            <a:r>
              <a:rPr lang="en-US" altLang="ja-JP" sz="2400" b="1" i="0" baseline="-25000" dirty="0">
                <a:solidFill>
                  <a:srgbClr val="FF0000"/>
                </a:solidFill>
                <a:effectLst/>
                <a:latin typeface="Source Sans Pro" panose="020B0503030403020204" pitchFamily="34" charset="0"/>
              </a:rPr>
              <a:t>2</a:t>
            </a:r>
            <a:r>
              <a:rPr lang="en-US" altLang="ja-JP" sz="2400" b="1" dirty="0">
                <a:solidFill>
                  <a:srgbClr val="FF0000"/>
                </a:solidFill>
              </a:rPr>
              <a:t>)</a:t>
            </a:r>
            <a:endParaRPr lang="ja-JP" altLang="en-US" sz="2400" b="1" dirty="0">
              <a:solidFill>
                <a:srgbClr val="FF0000"/>
              </a:solidFill>
            </a:endParaRPr>
          </a:p>
        </p:txBody>
      </p:sp>
      <p:sp>
        <p:nvSpPr>
          <p:cNvPr id="7" name="TextBox 6">
            <a:extLst>
              <a:ext uri="{FF2B5EF4-FFF2-40B4-BE49-F238E27FC236}">
                <a16:creationId xmlns:a16="http://schemas.microsoft.com/office/drawing/2014/main" id="{B067289C-6A23-2EE5-36BD-F71A67CBC006}"/>
              </a:ext>
            </a:extLst>
          </p:cNvPr>
          <p:cNvSpPr txBox="1"/>
          <p:nvPr/>
        </p:nvSpPr>
        <p:spPr>
          <a:xfrm>
            <a:off x="5527575" y="5391591"/>
            <a:ext cx="2098651" cy="369332"/>
          </a:xfrm>
          <a:prstGeom prst="rect">
            <a:avLst/>
          </a:prstGeom>
          <a:noFill/>
        </p:spPr>
        <p:txBody>
          <a:bodyPr wrap="none" rtlCol="0">
            <a:spAutoFit/>
          </a:bodyPr>
          <a:lstStyle/>
          <a:p>
            <a:r>
              <a:rPr kumimoji="1" lang="en-US" altLang="ja-JP" b="1" dirty="0">
                <a:solidFill>
                  <a:srgbClr val="FF0000"/>
                </a:solidFill>
              </a:rPr>
              <a:t>Taylor remainder</a:t>
            </a:r>
            <a:endParaRPr kumimoji="1" lang="ja-JP" altLang="en-US" b="1" dirty="0">
              <a:solidFill>
                <a:srgbClr val="FF0000"/>
              </a:solidFill>
            </a:endParaRPr>
          </a:p>
        </p:txBody>
      </p:sp>
      <p:pic>
        <p:nvPicPr>
          <p:cNvPr id="1026" name="Picture 2" descr="UnderBrace">
            <a:extLst>
              <a:ext uri="{FF2B5EF4-FFF2-40B4-BE49-F238E27FC236}">
                <a16:creationId xmlns:a16="http://schemas.microsoft.com/office/drawing/2014/main" id="{C52A754C-D94C-AEF7-066C-2570B673A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805" y="4741369"/>
            <a:ext cx="2086295" cy="8454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067FD5A-3293-1825-EA42-A9336ADC930D}"/>
              </a:ext>
            </a:extLst>
          </p:cNvPr>
          <p:cNvSpPr txBox="1"/>
          <p:nvPr/>
        </p:nvSpPr>
        <p:spPr>
          <a:xfrm>
            <a:off x="144085" y="5730518"/>
            <a:ext cx="12090169" cy="461665"/>
          </a:xfrm>
          <a:prstGeom prst="rect">
            <a:avLst/>
          </a:prstGeom>
          <a:noFill/>
        </p:spPr>
        <p:txBody>
          <a:bodyPr wrap="none" rtlCol="0">
            <a:spAutoFit/>
          </a:bodyPr>
          <a:lstStyle/>
          <a:p>
            <a:r>
              <a:rPr lang="en-US" altLang="ja-JP" sz="2400" b="1" dirty="0">
                <a:solidFill>
                  <a:schemeClr val="accent5"/>
                </a:solidFill>
                <a:latin typeface="Source Sans Pro" panose="020B0503030403020204" pitchFamily="34" charset="0"/>
              </a:rPr>
              <a:t>③ </a:t>
            </a:r>
            <a:r>
              <a:rPr lang="en-US" altLang="ja-JP" sz="2400" dirty="0">
                <a:solidFill>
                  <a:srgbClr val="373637"/>
                </a:solidFill>
                <a:latin typeface="Source Sans Pro" panose="020B0503030403020204" pitchFamily="34" charset="0"/>
              </a:rPr>
              <a:t> </a:t>
            </a:r>
            <a:r>
              <a:rPr kumimoji="1" lang="en-US" altLang="ja-JP" sz="2400" dirty="0"/>
              <a:t>Example: </a:t>
            </a:r>
            <a:r>
              <a:rPr kumimoji="1" lang="en-US" altLang="ja-JP" sz="2400" b="1" dirty="0">
                <a:solidFill>
                  <a:srgbClr val="FF0000"/>
                </a:solidFill>
              </a:rPr>
              <a:t>Lagrange remainder </a:t>
            </a:r>
            <a:r>
              <a:rPr kumimoji="1" lang="en-US" altLang="ja-JP" sz="2400" dirty="0"/>
              <a:t>(smooth C</a:t>
            </a:r>
            <a:r>
              <a:rPr kumimoji="1" lang="en-US" altLang="ja-JP" sz="2400" baseline="30000" dirty="0"/>
              <a:t>2</a:t>
            </a:r>
            <a:r>
              <a:rPr kumimoji="1" lang="en-US" altLang="ja-JP" sz="2400" dirty="0"/>
              <a:t> generators): </a:t>
            </a:r>
            <a:r>
              <a:rPr lang="el-GR" altLang="ja-JP" sz="2000" b="1" i="0" dirty="0">
                <a:effectLst/>
              </a:rPr>
              <a:t>∇</a:t>
            </a:r>
            <a:r>
              <a:rPr lang="en-US" altLang="ja-JP" sz="2000" b="1" i="0" baseline="30000" dirty="0">
                <a:effectLst/>
              </a:rPr>
              <a:t>2</a:t>
            </a:r>
            <a:r>
              <a:rPr lang="en-US" altLang="ja-JP" sz="2000" b="1" i="0" dirty="0">
                <a:effectLst/>
              </a:rPr>
              <a:t>F SPD </a:t>
            </a:r>
            <a:r>
              <a:rPr lang="ja-JP" altLang="en-US" sz="2000" b="0" i="0" dirty="0">
                <a:effectLst/>
              </a:rPr>
              <a:t>⇒</a:t>
            </a:r>
            <a:r>
              <a:rPr lang="ja-JP" altLang="en-US" sz="2000" b="0" i="0" dirty="0">
                <a:solidFill>
                  <a:srgbClr val="DF000F"/>
                </a:solidFill>
                <a:effectLst/>
              </a:rPr>
              <a:t> </a:t>
            </a:r>
            <a:r>
              <a:rPr lang="en-US" altLang="ja-JP" sz="2000" dirty="0"/>
              <a:t>B</a:t>
            </a:r>
            <a:r>
              <a:rPr lang="en-US" altLang="ja-JP" sz="2000" baseline="-25000" dirty="0"/>
              <a:t>F</a:t>
            </a:r>
            <a:r>
              <a:rPr lang="en-US" altLang="ja-JP" sz="2000" dirty="0"/>
              <a:t>(</a:t>
            </a:r>
            <a:r>
              <a:rPr lang="el-GR" altLang="ja-JP" sz="2000" i="0" dirty="0">
                <a:effectLst/>
              </a:rPr>
              <a:t>θ</a:t>
            </a:r>
            <a:r>
              <a:rPr lang="en-US" altLang="ja-JP" sz="2000" i="0" baseline="-25000" dirty="0">
                <a:effectLst/>
              </a:rPr>
              <a:t>1</a:t>
            </a:r>
            <a:r>
              <a:rPr lang="el-GR" altLang="ja-JP" sz="2000" i="0" dirty="0">
                <a:effectLst/>
              </a:rPr>
              <a:t> </a:t>
            </a:r>
            <a:r>
              <a:rPr lang="en-US" altLang="ja-JP" sz="2000" dirty="0"/>
              <a:t>:</a:t>
            </a:r>
            <a:r>
              <a:rPr lang="el-GR" altLang="ja-JP" sz="2000" i="0" dirty="0">
                <a:effectLst/>
              </a:rPr>
              <a:t> θ</a:t>
            </a:r>
            <a:r>
              <a:rPr lang="en-US" altLang="ja-JP" sz="2000" i="0" baseline="-25000" dirty="0">
                <a:effectLst/>
              </a:rPr>
              <a:t>2</a:t>
            </a:r>
            <a:r>
              <a:rPr lang="en-US" altLang="ja-JP" sz="2000" dirty="0"/>
              <a:t>)</a:t>
            </a:r>
            <a:r>
              <a:rPr lang="ja-JP" altLang="en-US" sz="2000" b="0" i="0" dirty="0">
                <a:effectLst/>
              </a:rPr>
              <a:t> ≥ </a:t>
            </a:r>
            <a:r>
              <a:rPr lang="en-US" altLang="ja-JP" sz="2000" i="0" dirty="0">
                <a:effectLst/>
              </a:rPr>
              <a:t>0</a:t>
            </a:r>
            <a:r>
              <a:rPr lang="ja-JP" altLang="en-US" sz="2000" b="0" i="0" dirty="0">
                <a:solidFill>
                  <a:srgbClr val="DF000F"/>
                </a:solidFill>
                <a:effectLst/>
              </a:rPr>
              <a:t> </a:t>
            </a:r>
            <a:endParaRPr kumimoji="1" lang="ja-JP" altLang="en-US" sz="2400" dirty="0"/>
          </a:p>
        </p:txBody>
      </p:sp>
      <p:sp>
        <p:nvSpPr>
          <p:cNvPr id="20" name="TextBox 19">
            <a:extLst>
              <a:ext uri="{FF2B5EF4-FFF2-40B4-BE49-F238E27FC236}">
                <a16:creationId xmlns:a16="http://schemas.microsoft.com/office/drawing/2014/main" id="{7ABD3855-D754-C4D3-519F-404779FEFC1A}"/>
              </a:ext>
            </a:extLst>
          </p:cNvPr>
          <p:cNvSpPr txBox="1"/>
          <p:nvPr/>
        </p:nvSpPr>
        <p:spPr>
          <a:xfrm>
            <a:off x="229283" y="6261696"/>
            <a:ext cx="12090168" cy="461665"/>
          </a:xfrm>
          <a:prstGeom prst="rect">
            <a:avLst/>
          </a:prstGeom>
          <a:noFill/>
        </p:spPr>
        <p:txBody>
          <a:bodyPr wrap="square">
            <a:spAutoFit/>
          </a:bodyPr>
          <a:lstStyle/>
          <a:p>
            <a:r>
              <a:rPr lang="en-US" altLang="ja-JP" sz="2400" dirty="0"/>
              <a:t>B</a:t>
            </a:r>
            <a:r>
              <a:rPr lang="en-US" altLang="ja-JP" sz="2400" baseline="-25000" dirty="0"/>
              <a:t>F</a:t>
            </a:r>
            <a:r>
              <a:rPr lang="en-US" altLang="ja-JP" sz="2400" dirty="0"/>
              <a:t>(</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lang="el-GR" altLang="ja-JP" sz="2400" i="0" dirty="0">
                <a:effectLst/>
                <a:latin typeface="Source Sans Pro" panose="020B0503030403020204" pitchFamily="34" charset="0"/>
              </a:rPr>
              <a:t> </a:t>
            </a:r>
            <a:r>
              <a:rPr lang="en-US" altLang="ja-JP" sz="2400" dirty="0"/>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2</a:t>
            </a:r>
            <a:r>
              <a:rPr lang="en-US" altLang="ja-JP" sz="2400" dirty="0"/>
              <a:t>)=</a:t>
            </a:r>
            <a:r>
              <a:rPr lang="ja-JP" altLang="en-US" sz="2400" b="0" i="0" dirty="0">
                <a:solidFill>
                  <a:srgbClr val="DF000F"/>
                </a:solidFill>
                <a:effectLst/>
                <a:latin typeface="Source Sans Pro" panose="020B0503030403020204" pitchFamily="34" charset="0"/>
              </a:rPr>
              <a:t> </a:t>
            </a:r>
            <a:r>
              <a:rPr lang="en-US" altLang="ja-JP" sz="2400" b="0" i="0" dirty="0">
                <a:effectLst/>
                <a:latin typeface="Source Sans Pro" panose="020B0503030403020204" pitchFamily="34" charset="0"/>
              </a:rPr>
              <a:t>½</a:t>
            </a:r>
            <a:r>
              <a:rPr lang="en-US" altLang="ja-JP" sz="2400" b="0" i="0" dirty="0">
                <a:solidFill>
                  <a:srgbClr val="DF000F"/>
                </a:solidFill>
                <a:effectLst/>
                <a:latin typeface="Source Sans Pro" panose="020B0503030403020204" pitchFamily="34" charset="0"/>
              </a:rPr>
              <a:t> </a:t>
            </a:r>
            <a:r>
              <a:rPr lang="en-US" altLang="ja-JP" sz="2400" dirty="0"/>
              <a:t> (</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2</a:t>
            </a:r>
            <a:r>
              <a:rPr lang="en-US" altLang="ja-JP" sz="2400" dirty="0"/>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1</a:t>
            </a:r>
            <a:r>
              <a:rPr lang="en-US" altLang="ja-JP" sz="2400" dirty="0"/>
              <a:t>)</a:t>
            </a:r>
            <a:r>
              <a:rPr lang="en-US" altLang="ja-JP" sz="2400" baseline="30000" dirty="0"/>
              <a:t>T</a:t>
            </a:r>
            <a:r>
              <a:rPr lang="el-GR" altLang="ja-JP" sz="2400" i="0" dirty="0">
                <a:effectLst/>
                <a:latin typeface="Source Sans Pro" panose="020B0503030403020204" pitchFamily="34" charset="0"/>
              </a:rPr>
              <a:t> ∇</a:t>
            </a:r>
            <a:r>
              <a:rPr lang="en-US" altLang="ja-JP" sz="2400" i="0" baseline="30000" dirty="0">
                <a:effectLst/>
                <a:latin typeface="Source Sans Pro" panose="020B0503030403020204" pitchFamily="34" charset="0"/>
              </a:rPr>
              <a:t>2</a:t>
            </a:r>
            <a:r>
              <a:rPr lang="en-US" altLang="ja-JP" sz="2400" i="0" dirty="0">
                <a:effectLst/>
                <a:latin typeface="Source Sans Pro" panose="020B0503030403020204" pitchFamily="34" charset="0"/>
              </a:rPr>
              <a:t>F(</a:t>
            </a:r>
            <a:r>
              <a:rPr lang="el-GR" altLang="ja-JP" sz="2400" i="0" dirty="0">
                <a:effectLst/>
                <a:latin typeface="Source Sans Pro" panose="020B0503030403020204" pitchFamily="34" charset="0"/>
              </a:rPr>
              <a:t>θ</a:t>
            </a:r>
            <a:r>
              <a:rPr lang="en-US" altLang="ja-JP" sz="2400" i="0" dirty="0">
                <a:effectLst/>
                <a:latin typeface="Source Sans Pro" panose="020B0503030403020204" pitchFamily="34" charset="0"/>
              </a:rPr>
              <a:t>)</a:t>
            </a:r>
            <a:r>
              <a:rPr lang="en-US" altLang="ja-JP" sz="2400" dirty="0"/>
              <a:t> (</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2</a:t>
            </a:r>
            <a:r>
              <a:rPr lang="en-US" altLang="ja-JP" sz="2400" dirty="0"/>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1</a:t>
            </a:r>
            <a:r>
              <a:rPr lang="en-US" altLang="ja-JP" sz="2400" dirty="0"/>
              <a:t>)</a:t>
            </a:r>
            <a:r>
              <a:rPr lang="ja-JP" altLang="en-US" sz="2400" dirty="0"/>
              <a:t> ≥</a:t>
            </a:r>
            <a:r>
              <a:rPr lang="en-US" altLang="ja-JP" sz="2400" dirty="0"/>
              <a:t>0</a:t>
            </a:r>
            <a:r>
              <a:rPr lang="el-GR" altLang="ja-JP" sz="2400" dirty="0"/>
              <a:t> </a:t>
            </a:r>
            <a:r>
              <a:rPr lang="en-US" altLang="ja-JP" sz="2400" dirty="0"/>
              <a:t>, </a:t>
            </a:r>
            <a:r>
              <a:rPr lang="ja-JP" altLang="en-US" dirty="0"/>
              <a:t>∃ </a:t>
            </a:r>
            <a:r>
              <a:rPr lang="el-GR" altLang="ja-JP" sz="2400" i="0" dirty="0">
                <a:effectLst/>
                <a:latin typeface="Source Sans Pro" panose="020B0503030403020204" pitchFamily="34" charset="0"/>
              </a:rPr>
              <a:t>θ</a:t>
            </a:r>
            <a:r>
              <a:rPr lang="ja-JP" altLang="en-US" sz="2400" b="0" i="0" dirty="0">
                <a:solidFill>
                  <a:srgbClr val="DF000F"/>
                </a:solidFill>
                <a:effectLst/>
                <a:latin typeface="Source Sans Pro" panose="020B0503030403020204" pitchFamily="34" charset="0"/>
              </a:rPr>
              <a:t> </a:t>
            </a:r>
            <a:r>
              <a:rPr lang="ja-JP" altLang="en-US" sz="2400" b="0" i="0" dirty="0">
                <a:effectLst/>
                <a:latin typeface="Source Sans Pro" panose="020B0503030403020204" pitchFamily="34" charset="0"/>
              </a:rPr>
              <a:t>∈</a:t>
            </a:r>
            <a:r>
              <a:rPr lang="en-US" altLang="ja-JP" sz="2400" i="0" dirty="0">
                <a:effectLst/>
                <a:latin typeface="Source Sans Pro" panose="020B0503030403020204" pitchFamily="34" charset="0"/>
              </a:rPr>
              <a:t> [</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2</a:t>
            </a:r>
            <a:r>
              <a:rPr lang="en-US" altLang="ja-JP" sz="2400" i="0" dirty="0">
                <a:effectLst/>
                <a:latin typeface="Source Sans Pro" panose="020B0503030403020204" pitchFamily="34" charset="0"/>
              </a:rPr>
              <a:t>]  (squared </a:t>
            </a:r>
            <a:r>
              <a:rPr lang="en-US" altLang="ja-JP" sz="2400" i="0" dirty="0" err="1">
                <a:effectLst/>
                <a:latin typeface="Source Sans Pro" panose="020B0503030403020204" pitchFamily="34" charset="0"/>
              </a:rPr>
              <a:t>Mahalanobis</a:t>
            </a:r>
            <a:r>
              <a:rPr lang="en-US" altLang="ja-JP" sz="2400" i="0" dirty="0">
                <a:effectLst/>
                <a:latin typeface="Source Sans Pro" panose="020B0503030403020204" pitchFamily="34" charset="0"/>
              </a:rPr>
              <a:t>/Eucl</a:t>
            </a:r>
            <a:r>
              <a:rPr lang="en-US" altLang="ja-JP" sz="2400" dirty="0">
                <a:latin typeface="Source Sans Pro" panose="020B0503030403020204" pitchFamily="34" charset="0"/>
              </a:rPr>
              <a:t>idean</a:t>
            </a:r>
            <a:r>
              <a:rPr lang="en-US" altLang="ja-JP" sz="2400" i="0" dirty="0">
                <a:effectLst/>
                <a:latin typeface="Source Sans Pro" panose="020B0503030403020204" pitchFamily="34" charset="0"/>
              </a:rPr>
              <a:t>)</a:t>
            </a:r>
            <a:r>
              <a:rPr lang="en-US" altLang="ja-JP" sz="2400" dirty="0"/>
              <a:t> </a:t>
            </a:r>
            <a:endParaRPr lang="ja-JP" altLang="en-US" sz="2400" dirty="0"/>
          </a:p>
        </p:txBody>
      </p:sp>
      <p:sp>
        <p:nvSpPr>
          <p:cNvPr id="22" name="TextBox 21">
            <a:extLst>
              <a:ext uri="{FF2B5EF4-FFF2-40B4-BE49-F238E27FC236}">
                <a16:creationId xmlns:a16="http://schemas.microsoft.com/office/drawing/2014/main" id="{792A958B-3E59-65EB-1BB1-D7CEA44271B6}"/>
              </a:ext>
            </a:extLst>
          </p:cNvPr>
          <p:cNvSpPr txBox="1"/>
          <p:nvPr/>
        </p:nvSpPr>
        <p:spPr>
          <a:xfrm>
            <a:off x="325120" y="3378865"/>
            <a:ext cx="11541760" cy="646331"/>
          </a:xfrm>
          <a:prstGeom prst="rect">
            <a:avLst/>
          </a:prstGeom>
          <a:noFill/>
        </p:spPr>
        <p:txBody>
          <a:bodyPr wrap="square">
            <a:spAutoFit/>
          </a:bodyPr>
          <a:lstStyle/>
          <a:p>
            <a:pPr marL="0" indent="0">
              <a:buNone/>
            </a:pPr>
            <a:r>
              <a:rPr lang="en-US" altLang="ja-JP" dirty="0"/>
              <a:t>Smooth measure of discrepancy, n</a:t>
            </a:r>
            <a:r>
              <a:rPr lang="en-US" altLang="ja-JP" sz="1800" dirty="0"/>
              <a:t>ot a metric distance</a:t>
            </a:r>
            <a:r>
              <a:rPr lang="en-US" altLang="ja-JP" dirty="0"/>
              <a:t> because it </a:t>
            </a:r>
            <a:r>
              <a:rPr lang="en-US" altLang="ja-JP" sz="1800" dirty="0"/>
              <a:t>violates the triangle inequality and </a:t>
            </a:r>
          </a:p>
          <a:p>
            <a:pPr marL="0" indent="0">
              <a:buNone/>
            </a:pPr>
            <a:r>
              <a:rPr lang="en-US" altLang="ja-JP" dirty="0"/>
              <a:t>i</a:t>
            </a:r>
            <a:r>
              <a:rPr lang="en-US" altLang="ja-JP" sz="1800" dirty="0"/>
              <a:t>s asymmetric when F is not quadratic function. </a:t>
            </a:r>
          </a:p>
        </p:txBody>
      </p:sp>
    </p:spTree>
    <p:extLst>
      <p:ext uri="{BB962C8B-B14F-4D97-AF65-F5344CB8AC3E}">
        <p14:creationId xmlns:p14="http://schemas.microsoft.com/office/powerpoint/2010/main" val="151816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E55F-DA1A-317B-308E-231CEA4FAC5C}"/>
              </a:ext>
            </a:extLst>
          </p:cNvPr>
          <p:cNvSpPr>
            <a:spLocks noGrp="1"/>
          </p:cNvSpPr>
          <p:nvPr>
            <p:ph type="title"/>
          </p:nvPr>
        </p:nvSpPr>
        <p:spPr>
          <a:xfrm>
            <a:off x="0" y="365125"/>
            <a:ext cx="12192000" cy="1325563"/>
          </a:xfrm>
        </p:spPr>
        <p:txBody>
          <a:bodyPr/>
          <a:lstStyle/>
          <a:p>
            <a:r>
              <a:rPr kumimoji="1" lang="en-US" altLang="ja-JP" b="1" dirty="0">
                <a:solidFill>
                  <a:schemeClr val="accent5"/>
                </a:solidFill>
              </a:rPr>
              <a:t>Bregman divergences: limits of scaled Jensen gaps</a:t>
            </a:r>
            <a:endParaRPr kumimoji="1" lang="ja-JP" altLang="en-US" b="1" dirty="0">
              <a:solidFill>
                <a:schemeClr val="accent5"/>
              </a:solidFill>
            </a:endParaRPr>
          </a:p>
        </p:txBody>
      </p:sp>
      <p:sp>
        <p:nvSpPr>
          <p:cNvPr id="3" name="Content Placeholder 2">
            <a:extLst>
              <a:ext uri="{FF2B5EF4-FFF2-40B4-BE49-F238E27FC236}">
                <a16:creationId xmlns:a16="http://schemas.microsoft.com/office/drawing/2014/main" id="{6646DA93-DD79-1382-7A97-3E3EC3E4D05E}"/>
              </a:ext>
            </a:extLst>
          </p:cNvPr>
          <p:cNvSpPr>
            <a:spLocks noGrp="1"/>
          </p:cNvSpPr>
          <p:nvPr>
            <p:ph idx="1"/>
          </p:nvPr>
        </p:nvSpPr>
        <p:spPr/>
        <p:txBody>
          <a:bodyPr/>
          <a:lstStyle/>
          <a:p>
            <a:endParaRPr kumimoji="1" lang="ja-JP" altLang="en-US"/>
          </a:p>
        </p:txBody>
      </p:sp>
      <p:pic>
        <p:nvPicPr>
          <p:cNvPr id="1026" name="Picture 2" descr="Image">
            <a:extLst>
              <a:ext uri="{FF2B5EF4-FFF2-40B4-BE49-F238E27FC236}">
                <a16:creationId xmlns:a16="http://schemas.microsoft.com/office/drawing/2014/main" id="{DE298FF9-9F8B-F6AD-B36A-C41D7D150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290761-EA44-340C-BDB1-2023A5D3265F}"/>
              </a:ext>
            </a:extLst>
          </p:cNvPr>
          <p:cNvSpPr txBox="1"/>
          <p:nvPr/>
        </p:nvSpPr>
        <p:spPr>
          <a:xfrm>
            <a:off x="268172" y="1661874"/>
            <a:ext cx="1140056" cy="369332"/>
          </a:xfrm>
          <a:prstGeom prst="rect">
            <a:avLst/>
          </a:prstGeom>
          <a:noFill/>
        </p:spPr>
        <p:txBody>
          <a:bodyPr wrap="none" rtlCol="0">
            <a:spAutoFit/>
          </a:bodyPr>
          <a:lstStyle/>
          <a:p>
            <a:r>
              <a:rPr kumimoji="1" lang="en-US" altLang="ja-JP" b="1" dirty="0"/>
              <a:t>Rescale:</a:t>
            </a:r>
            <a:endParaRPr kumimoji="1" lang="ja-JP" altLang="en-US" b="1" dirty="0"/>
          </a:p>
        </p:txBody>
      </p:sp>
    </p:spTree>
    <p:extLst>
      <p:ext uri="{BB962C8B-B14F-4D97-AF65-F5344CB8AC3E}">
        <p14:creationId xmlns:p14="http://schemas.microsoft.com/office/powerpoint/2010/main" val="416092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07CD-9137-8CB2-37A8-8D279E4133D1}"/>
              </a:ext>
            </a:extLst>
          </p:cNvPr>
          <p:cNvSpPr>
            <a:spLocks noGrp="1"/>
          </p:cNvSpPr>
          <p:nvPr>
            <p:ph type="title"/>
          </p:nvPr>
        </p:nvSpPr>
        <p:spPr>
          <a:xfrm>
            <a:off x="160335" y="-136566"/>
            <a:ext cx="11136984" cy="1325563"/>
          </a:xfrm>
        </p:spPr>
        <p:txBody>
          <a:bodyPr>
            <a:normAutofit/>
          </a:bodyPr>
          <a:lstStyle/>
          <a:p>
            <a:r>
              <a:rPr lang="en-US" altLang="ja-JP" b="1" dirty="0">
                <a:solidFill>
                  <a:schemeClr val="accent4"/>
                </a:solidFill>
              </a:rPr>
              <a:t>Comparative convexity: (M,N)-convexity</a:t>
            </a:r>
          </a:p>
        </p:txBody>
      </p:sp>
      <p:sp>
        <p:nvSpPr>
          <p:cNvPr id="3" name="Content Placeholder 2">
            <a:extLst>
              <a:ext uri="{FF2B5EF4-FFF2-40B4-BE49-F238E27FC236}">
                <a16:creationId xmlns:a16="http://schemas.microsoft.com/office/drawing/2014/main" id="{5D61C0F1-3F3B-5695-5825-07B739D7D4E8}"/>
              </a:ext>
            </a:extLst>
          </p:cNvPr>
          <p:cNvSpPr>
            <a:spLocks noGrp="1"/>
          </p:cNvSpPr>
          <p:nvPr>
            <p:ph idx="1"/>
          </p:nvPr>
        </p:nvSpPr>
        <p:spPr>
          <a:xfrm>
            <a:off x="124599" y="1770017"/>
            <a:ext cx="12010533" cy="4351338"/>
          </a:xfrm>
        </p:spPr>
        <p:txBody>
          <a:bodyPr/>
          <a:lstStyle/>
          <a:p>
            <a:r>
              <a:rPr lang="en-US" altLang="ja-JP" i="1" u="sng" dirty="0"/>
              <a:t>Definition</a:t>
            </a:r>
            <a:r>
              <a:rPr lang="en-US" altLang="ja-JP" dirty="0"/>
              <a:t>: </a:t>
            </a:r>
            <a:r>
              <a:rPr kumimoji="1" lang="en-US" altLang="ja-JP" dirty="0"/>
              <a:t>A function Z is </a:t>
            </a:r>
            <a:r>
              <a:rPr kumimoji="1" lang="en-US" altLang="ja-JP" b="1" dirty="0">
                <a:solidFill>
                  <a:srgbClr val="FF0000"/>
                </a:solidFill>
              </a:rPr>
              <a:t>(M,N)-convex </a:t>
            </a:r>
            <a:r>
              <a:rPr kumimoji="1" lang="en-US" altLang="ja-JP" dirty="0" err="1"/>
              <a:t>iff</a:t>
            </a:r>
            <a:r>
              <a:rPr kumimoji="1" lang="en-US" altLang="ja-JP" dirty="0"/>
              <a:t> for  in </a:t>
            </a:r>
            <a:r>
              <a:rPr kumimoji="1" lang="el-GR" altLang="ja-JP" dirty="0"/>
              <a:t>α </a:t>
            </a:r>
            <a:r>
              <a:rPr kumimoji="1" lang="en-US" altLang="ja-JP" dirty="0"/>
              <a:t>in [0,1]:</a:t>
            </a:r>
          </a:p>
          <a:p>
            <a:endParaRPr lang="en-US" altLang="ja-JP" dirty="0"/>
          </a:p>
          <a:p>
            <a:endParaRPr kumimoji="1" lang="en-US" altLang="ja-JP" dirty="0"/>
          </a:p>
          <a:p>
            <a:r>
              <a:rPr lang="en-US" altLang="ja-JP" dirty="0"/>
              <a:t>Ordinary convexity = (A,A)-convexity </a:t>
            </a:r>
            <a:r>
              <a:rPr lang="en-US" altLang="ja-JP" dirty="0" err="1"/>
              <a:t>wrt</a:t>
            </a:r>
            <a:r>
              <a:rPr lang="en-US" altLang="ja-JP" dirty="0"/>
              <a:t> to arithmetic weighted mean</a:t>
            </a:r>
          </a:p>
          <a:p>
            <a:endParaRPr kumimoji="1" lang="en-US" altLang="ja-JP" dirty="0"/>
          </a:p>
          <a:p>
            <a:endParaRPr lang="en-US" altLang="ja-JP" dirty="0"/>
          </a:p>
          <a:p>
            <a:r>
              <a:rPr kumimoji="1" lang="en-US" altLang="ja-JP" b="1" dirty="0">
                <a:solidFill>
                  <a:srgbClr val="FF0000"/>
                </a:solidFill>
              </a:rPr>
              <a:t>Log-convexity</a:t>
            </a:r>
            <a:r>
              <a:rPr kumimoji="1" lang="en-US" altLang="ja-JP" dirty="0"/>
              <a:t>: </a:t>
            </a:r>
            <a:r>
              <a:rPr kumimoji="1" lang="en-US" altLang="ja-JP" b="1" dirty="0">
                <a:solidFill>
                  <a:srgbClr val="FF0000"/>
                </a:solidFill>
              </a:rPr>
              <a:t>(A,G)-convexity </a:t>
            </a:r>
            <a:r>
              <a:rPr kumimoji="1" lang="en-US" altLang="ja-JP" dirty="0" err="1"/>
              <a:t>wrt</a:t>
            </a:r>
            <a:r>
              <a:rPr kumimoji="1" lang="en-US" altLang="ja-JP" dirty="0"/>
              <a:t> to A/Geometric weighted means</a:t>
            </a:r>
            <a:r>
              <a:rPr lang="en-US" altLang="ja-JP" dirty="0"/>
              <a:t>:</a:t>
            </a:r>
            <a:endParaRPr kumimoji="1" lang="ja-JP" altLang="en-US" dirty="0"/>
          </a:p>
        </p:txBody>
      </p:sp>
      <p:pic>
        <p:nvPicPr>
          <p:cNvPr id="5" name="Picture 4">
            <a:extLst>
              <a:ext uri="{FF2B5EF4-FFF2-40B4-BE49-F238E27FC236}">
                <a16:creationId xmlns:a16="http://schemas.microsoft.com/office/drawing/2014/main" id="{313E0709-7514-F491-3FEF-FA0D2AC521BC}"/>
              </a:ext>
            </a:extLst>
          </p:cNvPr>
          <p:cNvPicPr>
            <a:picLocks noChangeAspect="1"/>
          </p:cNvPicPr>
          <p:nvPr/>
        </p:nvPicPr>
        <p:blipFill>
          <a:blip r:embed="rId3"/>
          <a:stretch>
            <a:fillRect/>
          </a:stretch>
        </p:blipFill>
        <p:spPr>
          <a:xfrm>
            <a:off x="2043837" y="2498909"/>
            <a:ext cx="7308411" cy="631744"/>
          </a:xfrm>
          <a:prstGeom prst="rect">
            <a:avLst/>
          </a:prstGeom>
        </p:spPr>
      </p:pic>
      <p:pic>
        <p:nvPicPr>
          <p:cNvPr id="7" name="Picture 6">
            <a:extLst>
              <a:ext uri="{FF2B5EF4-FFF2-40B4-BE49-F238E27FC236}">
                <a16:creationId xmlns:a16="http://schemas.microsoft.com/office/drawing/2014/main" id="{59EF29A0-D5BD-D566-ED84-EDE739A9577A}"/>
              </a:ext>
            </a:extLst>
          </p:cNvPr>
          <p:cNvPicPr>
            <a:picLocks noChangeAspect="1"/>
          </p:cNvPicPr>
          <p:nvPr/>
        </p:nvPicPr>
        <p:blipFill>
          <a:blip r:embed="rId4"/>
          <a:stretch>
            <a:fillRect/>
          </a:stretch>
        </p:blipFill>
        <p:spPr>
          <a:xfrm>
            <a:off x="480827" y="3985046"/>
            <a:ext cx="4542407" cy="502117"/>
          </a:xfrm>
          <a:prstGeom prst="rect">
            <a:avLst/>
          </a:prstGeom>
        </p:spPr>
      </p:pic>
      <p:pic>
        <p:nvPicPr>
          <p:cNvPr id="9" name="Picture 8">
            <a:extLst>
              <a:ext uri="{FF2B5EF4-FFF2-40B4-BE49-F238E27FC236}">
                <a16:creationId xmlns:a16="http://schemas.microsoft.com/office/drawing/2014/main" id="{09AF0A3A-A011-F8E7-D043-A601591FB05A}"/>
              </a:ext>
            </a:extLst>
          </p:cNvPr>
          <p:cNvPicPr>
            <a:picLocks noChangeAspect="1"/>
          </p:cNvPicPr>
          <p:nvPr/>
        </p:nvPicPr>
        <p:blipFill>
          <a:blip r:embed="rId5"/>
          <a:stretch>
            <a:fillRect/>
          </a:stretch>
        </p:blipFill>
        <p:spPr>
          <a:xfrm>
            <a:off x="584274" y="5577202"/>
            <a:ext cx="4107060" cy="544153"/>
          </a:xfrm>
          <a:prstGeom prst="rect">
            <a:avLst/>
          </a:prstGeom>
        </p:spPr>
      </p:pic>
      <p:sp>
        <p:nvSpPr>
          <p:cNvPr id="6" name="TextBox 5">
            <a:extLst>
              <a:ext uri="{FF2B5EF4-FFF2-40B4-BE49-F238E27FC236}">
                <a16:creationId xmlns:a16="http://schemas.microsoft.com/office/drawing/2014/main" id="{488692DE-451A-483E-71FC-DA0596FF7C4A}"/>
              </a:ext>
            </a:extLst>
          </p:cNvPr>
          <p:cNvSpPr txBox="1"/>
          <p:nvPr/>
        </p:nvSpPr>
        <p:spPr>
          <a:xfrm>
            <a:off x="0" y="1019642"/>
            <a:ext cx="6129866" cy="523220"/>
          </a:xfrm>
          <a:prstGeom prst="rect">
            <a:avLst/>
          </a:prstGeom>
          <a:noFill/>
        </p:spPr>
        <p:txBody>
          <a:bodyPr wrap="square">
            <a:spAutoFit/>
          </a:bodyPr>
          <a:lstStyle/>
          <a:p>
            <a:r>
              <a:rPr kumimoji="1" lang="en-US" altLang="ja-JP" sz="2800" b="1" dirty="0">
                <a:solidFill>
                  <a:srgbClr val="FF0000"/>
                </a:solidFill>
              </a:rPr>
              <a:t>Ordinary convexity </a:t>
            </a:r>
            <a:r>
              <a:rPr kumimoji="1" lang="en-US" altLang="ja-JP" sz="2800" dirty="0"/>
              <a:t>of a function:</a:t>
            </a:r>
            <a:endParaRPr lang="ja-JP" altLang="en-US" sz="2800" dirty="0"/>
          </a:p>
        </p:txBody>
      </p:sp>
      <p:pic>
        <p:nvPicPr>
          <p:cNvPr id="10" name="Picture 9">
            <a:extLst>
              <a:ext uri="{FF2B5EF4-FFF2-40B4-BE49-F238E27FC236}">
                <a16:creationId xmlns:a16="http://schemas.microsoft.com/office/drawing/2014/main" id="{C59DD60C-9608-30FC-CE9E-075388AE2BF7}"/>
              </a:ext>
            </a:extLst>
          </p:cNvPr>
          <p:cNvPicPr>
            <a:picLocks noChangeAspect="1"/>
          </p:cNvPicPr>
          <p:nvPr/>
        </p:nvPicPr>
        <p:blipFill>
          <a:blip r:embed="rId6"/>
          <a:stretch>
            <a:fillRect/>
          </a:stretch>
        </p:blipFill>
        <p:spPr>
          <a:xfrm>
            <a:off x="5728827" y="982441"/>
            <a:ext cx="6463173" cy="620083"/>
          </a:xfrm>
          <a:prstGeom prst="rect">
            <a:avLst/>
          </a:prstGeom>
        </p:spPr>
      </p:pic>
      <p:sp>
        <p:nvSpPr>
          <p:cNvPr id="11" name="TextBox 10">
            <a:extLst>
              <a:ext uri="{FF2B5EF4-FFF2-40B4-BE49-F238E27FC236}">
                <a16:creationId xmlns:a16="http://schemas.microsoft.com/office/drawing/2014/main" id="{B0458B30-A83D-1694-2558-0BD51D2222F1}"/>
              </a:ext>
            </a:extLst>
          </p:cNvPr>
          <p:cNvSpPr txBox="1"/>
          <p:nvPr/>
        </p:nvSpPr>
        <p:spPr>
          <a:xfrm>
            <a:off x="10148712" y="1442046"/>
            <a:ext cx="1938351" cy="400110"/>
          </a:xfrm>
          <a:prstGeom prst="rect">
            <a:avLst/>
          </a:prstGeom>
          <a:noFill/>
        </p:spPr>
        <p:txBody>
          <a:bodyPr wrap="none" rtlCol="0">
            <a:spAutoFit/>
          </a:bodyPr>
          <a:lstStyle/>
          <a:p>
            <a:r>
              <a:rPr lang="en-US" altLang="ja-JP" sz="2000" dirty="0"/>
              <a:t>f</a:t>
            </a:r>
            <a:r>
              <a:rPr kumimoji="1" lang="en-US" altLang="ja-JP" sz="2000" dirty="0"/>
              <a:t>or all t in [0,1]</a:t>
            </a:r>
            <a:endParaRPr kumimoji="1" lang="ja-JP" altLang="en-US" sz="2000" dirty="0"/>
          </a:p>
        </p:txBody>
      </p:sp>
      <p:pic>
        <p:nvPicPr>
          <p:cNvPr id="13" name="Picture 12">
            <a:extLst>
              <a:ext uri="{FF2B5EF4-FFF2-40B4-BE49-F238E27FC236}">
                <a16:creationId xmlns:a16="http://schemas.microsoft.com/office/drawing/2014/main" id="{459ABF1A-F776-6A5E-1352-49971E8929F3}"/>
              </a:ext>
            </a:extLst>
          </p:cNvPr>
          <p:cNvPicPr>
            <a:picLocks noChangeAspect="1"/>
          </p:cNvPicPr>
          <p:nvPr/>
        </p:nvPicPr>
        <p:blipFill>
          <a:blip r:embed="rId7"/>
          <a:stretch>
            <a:fillRect/>
          </a:stretch>
        </p:blipFill>
        <p:spPr>
          <a:xfrm>
            <a:off x="6096000" y="5510015"/>
            <a:ext cx="5010150" cy="571500"/>
          </a:xfrm>
          <a:prstGeom prst="rect">
            <a:avLst/>
          </a:prstGeom>
        </p:spPr>
      </p:pic>
      <p:sp>
        <p:nvSpPr>
          <p:cNvPr id="14" name="TextBox 13">
            <a:extLst>
              <a:ext uri="{FF2B5EF4-FFF2-40B4-BE49-F238E27FC236}">
                <a16:creationId xmlns:a16="http://schemas.microsoft.com/office/drawing/2014/main" id="{77D11E9C-E6D5-1B4B-4349-FCACC737A13A}"/>
              </a:ext>
            </a:extLst>
          </p:cNvPr>
          <p:cNvSpPr txBox="1"/>
          <p:nvPr/>
        </p:nvSpPr>
        <p:spPr>
          <a:xfrm>
            <a:off x="9675345" y="6144294"/>
            <a:ext cx="1938351" cy="400110"/>
          </a:xfrm>
          <a:prstGeom prst="rect">
            <a:avLst/>
          </a:prstGeom>
          <a:noFill/>
        </p:spPr>
        <p:txBody>
          <a:bodyPr wrap="none" rtlCol="0">
            <a:spAutoFit/>
          </a:bodyPr>
          <a:lstStyle/>
          <a:p>
            <a:r>
              <a:rPr lang="en-US" altLang="ja-JP" sz="2000" dirty="0"/>
              <a:t>f</a:t>
            </a:r>
            <a:r>
              <a:rPr kumimoji="1" lang="en-US" altLang="ja-JP" sz="2000" dirty="0"/>
              <a:t>or all t in [0,1]</a:t>
            </a:r>
            <a:endParaRPr kumimoji="1" lang="ja-JP" altLang="en-US" sz="2000" dirty="0"/>
          </a:p>
        </p:txBody>
      </p:sp>
      <p:pic>
        <p:nvPicPr>
          <p:cNvPr id="15" name="Picture 14">
            <a:extLst>
              <a:ext uri="{FF2B5EF4-FFF2-40B4-BE49-F238E27FC236}">
                <a16:creationId xmlns:a16="http://schemas.microsoft.com/office/drawing/2014/main" id="{84875BAE-0184-6CDA-C37C-70702EACB06F}"/>
              </a:ext>
            </a:extLst>
          </p:cNvPr>
          <p:cNvPicPr>
            <a:picLocks noChangeAspect="1"/>
          </p:cNvPicPr>
          <p:nvPr/>
        </p:nvPicPr>
        <p:blipFill>
          <a:blip r:embed="rId6"/>
          <a:stretch>
            <a:fillRect/>
          </a:stretch>
        </p:blipFill>
        <p:spPr>
          <a:xfrm>
            <a:off x="5604228" y="3871056"/>
            <a:ext cx="6463173" cy="620083"/>
          </a:xfrm>
          <a:prstGeom prst="rect">
            <a:avLst/>
          </a:prstGeom>
        </p:spPr>
      </p:pic>
      <p:sp>
        <p:nvSpPr>
          <p:cNvPr id="16" name="TextBox 15">
            <a:extLst>
              <a:ext uri="{FF2B5EF4-FFF2-40B4-BE49-F238E27FC236}">
                <a16:creationId xmlns:a16="http://schemas.microsoft.com/office/drawing/2014/main" id="{BD32BF35-2D8D-595E-A5E4-F2DD299678E1}"/>
              </a:ext>
            </a:extLst>
          </p:cNvPr>
          <p:cNvSpPr txBox="1"/>
          <p:nvPr/>
        </p:nvSpPr>
        <p:spPr>
          <a:xfrm>
            <a:off x="10024113" y="4330661"/>
            <a:ext cx="1938351" cy="400110"/>
          </a:xfrm>
          <a:prstGeom prst="rect">
            <a:avLst/>
          </a:prstGeom>
          <a:noFill/>
        </p:spPr>
        <p:txBody>
          <a:bodyPr wrap="none" rtlCol="0">
            <a:spAutoFit/>
          </a:bodyPr>
          <a:lstStyle/>
          <a:p>
            <a:r>
              <a:rPr lang="en-US" altLang="ja-JP" sz="2000" dirty="0"/>
              <a:t>f</a:t>
            </a:r>
            <a:r>
              <a:rPr kumimoji="1" lang="en-US" altLang="ja-JP" sz="2000" dirty="0"/>
              <a:t>or all t in [0,1]</a:t>
            </a:r>
            <a:endParaRPr kumimoji="1" lang="ja-JP" altLang="en-US" sz="2000" dirty="0"/>
          </a:p>
        </p:txBody>
      </p:sp>
      <p:sp>
        <p:nvSpPr>
          <p:cNvPr id="4" name="Slide Number Placeholder 3">
            <a:extLst>
              <a:ext uri="{FF2B5EF4-FFF2-40B4-BE49-F238E27FC236}">
                <a16:creationId xmlns:a16="http://schemas.microsoft.com/office/drawing/2014/main" id="{87608940-1AF6-2198-08A1-5C570CB436AA}"/>
              </a:ext>
            </a:extLst>
          </p:cNvPr>
          <p:cNvSpPr>
            <a:spLocks noGrp="1"/>
          </p:cNvSpPr>
          <p:nvPr>
            <p:ph type="sldNum" sz="quarter" idx="12"/>
          </p:nvPr>
        </p:nvSpPr>
        <p:spPr>
          <a:xfrm>
            <a:off x="8610600" y="5803250"/>
            <a:ext cx="2743200" cy="365125"/>
          </a:xfrm>
        </p:spPr>
        <p:txBody>
          <a:bodyPr/>
          <a:lstStyle/>
          <a:p>
            <a:fld id="{31CF226C-95D4-40B8-9E1A-366D2434025F}" type="slidenum">
              <a:rPr kumimoji="1" lang="ja-JP" altLang="en-US" smtClean="0"/>
              <a:t>31</a:t>
            </a:fld>
            <a:endParaRPr kumimoji="1" lang="ja-JP" altLang="en-US"/>
          </a:p>
        </p:txBody>
      </p:sp>
      <p:sp>
        <p:nvSpPr>
          <p:cNvPr id="8" name="TextBox 7">
            <a:extLst>
              <a:ext uri="{FF2B5EF4-FFF2-40B4-BE49-F238E27FC236}">
                <a16:creationId xmlns:a16="http://schemas.microsoft.com/office/drawing/2014/main" id="{9E5E7C2B-22AA-6FE1-0D54-8636C775BBF6}"/>
              </a:ext>
            </a:extLst>
          </p:cNvPr>
          <p:cNvSpPr txBox="1"/>
          <p:nvPr/>
        </p:nvSpPr>
        <p:spPr>
          <a:xfrm>
            <a:off x="666468" y="6409766"/>
            <a:ext cx="10947228" cy="461665"/>
          </a:xfrm>
          <a:prstGeom prst="rect">
            <a:avLst/>
          </a:prstGeom>
          <a:noFill/>
        </p:spPr>
        <p:txBody>
          <a:bodyPr wrap="none" rtlCol="0">
            <a:spAutoFit/>
          </a:bodyPr>
          <a:lstStyle/>
          <a:p>
            <a:r>
              <a:rPr kumimoji="1" lang="en-US" altLang="ja-JP" sz="2400" b="1" dirty="0"/>
              <a:t>Since G </a:t>
            </a:r>
            <a:r>
              <a:rPr lang="ja-JP" altLang="en-US" sz="2400" b="1" i="0" dirty="0">
                <a:effectLst/>
                <a:latin typeface="Source Sans Pro" panose="020B0503030403020204" pitchFamily="34" charset="0"/>
              </a:rPr>
              <a:t>≤ </a:t>
            </a:r>
            <a:r>
              <a:rPr lang="en-US" altLang="ja-JP" sz="2400" b="1" i="0" dirty="0">
                <a:effectLst/>
                <a:latin typeface="Source Sans Pro" panose="020B0503030403020204" pitchFamily="34" charset="0"/>
              </a:rPr>
              <a:t>A, (A,G)-functions are (A,A)-convex: </a:t>
            </a:r>
            <a:r>
              <a:rPr lang="en-US" altLang="ja-JP" sz="2400" b="1" dirty="0">
                <a:highlight>
                  <a:srgbClr val="FFFF00"/>
                </a:highlight>
                <a:latin typeface="Source Sans Pro" panose="020B0503030403020204" pitchFamily="34" charset="0"/>
              </a:rPr>
              <a:t>Log-convex functions are convex</a:t>
            </a:r>
            <a:endParaRPr kumimoji="1" lang="ja-JP" altLang="en-US" sz="2400" b="1" dirty="0">
              <a:highlight>
                <a:srgbClr val="FFFF00"/>
              </a:highlight>
            </a:endParaRPr>
          </a:p>
        </p:txBody>
      </p:sp>
    </p:spTree>
    <p:extLst>
      <p:ext uri="{BB962C8B-B14F-4D97-AF65-F5344CB8AC3E}">
        <p14:creationId xmlns:p14="http://schemas.microsoft.com/office/powerpoint/2010/main" val="1677351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07CD-9137-8CB2-37A8-8D279E4133D1}"/>
              </a:ext>
            </a:extLst>
          </p:cNvPr>
          <p:cNvSpPr>
            <a:spLocks noGrp="1"/>
          </p:cNvSpPr>
          <p:nvPr>
            <p:ph type="title"/>
          </p:nvPr>
        </p:nvSpPr>
        <p:spPr>
          <a:xfrm>
            <a:off x="94268" y="-65518"/>
            <a:ext cx="11136984" cy="1325563"/>
          </a:xfrm>
        </p:spPr>
        <p:txBody>
          <a:bodyPr>
            <a:normAutofit/>
          </a:bodyPr>
          <a:lstStyle/>
          <a:p>
            <a:r>
              <a:rPr kumimoji="1" lang="en-US" altLang="ja-JP" sz="4000" b="1" dirty="0">
                <a:solidFill>
                  <a:schemeClr val="accent4"/>
                </a:solidFill>
              </a:rPr>
              <a:t>Comparative convexity </a:t>
            </a:r>
            <a:r>
              <a:rPr kumimoji="1" lang="en-US" altLang="ja-JP" sz="4000" b="1" dirty="0" err="1">
                <a:solidFill>
                  <a:schemeClr val="accent4"/>
                </a:solidFill>
              </a:rPr>
              <a:t>wrt</a:t>
            </a:r>
            <a:r>
              <a:rPr kumimoji="1" lang="en-US" altLang="ja-JP" sz="4000" b="1" dirty="0">
                <a:solidFill>
                  <a:schemeClr val="accent4"/>
                </a:solidFill>
              </a:rPr>
              <a:t> quasi-arithmetic means</a:t>
            </a:r>
          </a:p>
        </p:txBody>
      </p:sp>
      <p:sp>
        <p:nvSpPr>
          <p:cNvPr id="3" name="Content Placeholder 2">
            <a:extLst>
              <a:ext uri="{FF2B5EF4-FFF2-40B4-BE49-F238E27FC236}">
                <a16:creationId xmlns:a16="http://schemas.microsoft.com/office/drawing/2014/main" id="{5D61C0F1-3F3B-5695-5825-07B739D7D4E8}"/>
              </a:ext>
            </a:extLst>
          </p:cNvPr>
          <p:cNvSpPr>
            <a:spLocks noGrp="1"/>
          </p:cNvSpPr>
          <p:nvPr>
            <p:ph idx="1"/>
          </p:nvPr>
        </p:nvSpPr>
        <p:spPr>
          <a:xfrm>
            <a:off x="442274" y="1077669"/>
            <a:ext cx="12037269" cy="5197344"/>
          </a:xfrm>
        </p:spPr>
        <p:txBody>
          <a:bodyPr>
            <a:normAutofit/>
          </a:bodyPr>
          <a:lstStyle/>
          <a:p>
            <a:r>
              <a:rPr kumimoji="1" lang="en-US" altLang="ja-JP" b="1" dirty="0">
                <a:solidFill>
                  <a:srgbClr val="FF0000"/>
                </a:solidFill>
              </a:rPr>
              <a:t>quasi-arithmetic mean </a:t>
            </a:r>
            <a:r>
              <a:rPr kumimoji="1" lang="en-US" altLang="ja-JP" dirty="0"/>
              <a:t>for a strictly monotone generator h(u):</a:t>
            </a:r>
            <a:endParaRPr lang="en-US" altLang="ja-JP" dirty="0"/>
          </a:p>
          <a:p>
            <a:endParaRPr kumimoji="1" lang="en-US" altLang="ja-JP" dirty="0"/>
          </a:p>
          <a:p>
            <a:r>
              <a:rPr lang="en-US" altLang="ja-JP" dirty="0"/>
              <a:t>Includes </a:t>
            </a:r>
            <a:r>
              <a:rPr lang="en-US" altLang="ja-JP" b="1" dirty="0">
                <a:solidFill>
                  <a:srgbClr val="FF0000"/>
                </a:solidFill>
              </a:rPr>
              <a:t>power means </a:t>
            </a:r>
            <a:r>
              <a:rPr lang="en-US" altLang="ja-JP" dirty="0"/>
              <a:t>which are </a:t>
            </a:r>
            <a:r>
              <a:rPr lang="en-US" altLang="ja-JP" i="1" dirty="0"/>
              <a:t>homogeneous means</a:t>
            </a:r>
            <a:r>
              <a:rPr lang="en-US" altLang="ja-JP" dirty="0"/>
              <a:t>:</a:t>
            </a:r>
          </a:p>
          <a:p>
            <a:endParaRPr kumimoji="1" lang="en-US" altLang="ja-JP" dirty="0"/>
          </a:p>
          <a:p>
            <a:pPr marL="0" indent="0">
              <a:buNone/>
            </a:pPr>
            <a:endParaRPr kumimoji="1" lang="en-US" altLang="ja-JP" dirty="0"/>
          </a:p>
          <a:p>
            <a:pPr marL="0" indent="0">
              <a:buNone/>
            </a:pPr>
            <a:endParaRPr lang="en-US" altLang="ja-JP" dirty="0"/>
          </a:p>
          <a:p>
            <a:pPr marL="0" indent="0">
              <a:buNone/>
            </a:pPr>
            <a:r>
              <a:rPr lang="en-US" altLang="ja-JP" dirty="0"/>
              <a:t>Include the </a:t>
            </a:r>
            <a:r>
              <a:rPr lang="en-US" altLang="ja-JP" b="1" dirty="0">
                <a:solidFill>
                  <a:srgbClr val="FF0000"/>
                </a:solidFill>
              </a:rPr>
              <a:t>geometric mean </a:t>
            </a:r>
            <a:r>
              <a:rPr lang="en-US" altLang="ja-JP" dirty="0"/>
              <a:t>in the limit case </a:t>
            </a:r>
            <a:r>
              <a:rPr lang="en-US" altLang="ja-JP" dirty="0">
                <a:latin typeface="+mj-lt"/>
              </a:rPr>
              <a:t>p</a:t>
            </a:r>
            <a:r>
              <a:rPr lang="ja-JP" altLang="en-US" b="1" i="0" dirty="0">
                <a:solidFill>
                  <a:srgbClr val="000000"/>
                </a:solidFill>
                <a:effectLst/>
                <a:latin typeface="+mj-lt"/>
              </a:rPr>
              <a:t>→</a:t>
            </a:r>
            <a:r>
              <a:rPr lang="en-US" altLang="ja-JP" b="1" i="0" dirty="0">
                <a:solidFill>
                  <a:srgbClr val="000000"/>
                </a:solidFill>
                <a:effectLst/>
                <a:latin typeface="+mj-lt"/>
              </a:rPr>
              <a:t>0</a:t>
            </a:r>
            <a:endParaRPr kumimoji="1" lang="en-US" altLang="ja-JP" dirty="0">
              <a:latin typeface="+mj-lt"/>
            </a:endParaRPr>
          </a:p>
          <a:p>
            <a:endParaRPr lang="en-US" altLang="ja-JP" dirty="0"/>
          </a:p>
          <a:p>
            <a:endParaRPr kumimoji="1" lang="en-US" altLang="ja-JP" dirty="0"/>
          </a:p>
          <a:p>
            <a:endParaRPr kumimoji="1" lang="ja-JP" altLang="en-US" dirty="0"/>
          </a:p>
        </p:txBody>
      </p:sp>
      <p:pic>
        <p:nvPicPr>
          <p:cNvPr id="5" name="Picture 4">
            <a:extLst>
              <a:ext uri="{FF2B5EF4-FFF2-40B4-BE49-F238E27FC236}">
                <a16:creationId xmlns:a16="http://schemas.microsoft.com/office/drawing/2014/main" id="{46A692D4-BA14-38D7-E801-1824DCD4AA11}"/>
              </a:ext>
            </a:extLst>
          </p:cNvPr>
          <p:cNvPicPr>
            <a:picLocks noChangeAspect="1"/>
          </p:cNvPicPr>
          <p:nvPr/>
        </p:nvPicPr>
        <p:blipFill>
          <a:blip r:embed="rId2"/>
          <a:stretch>
            <a:fillRect/>
          </a:stretch>
        </p:blipFill>
        <p:spPr>
          <a:xfrm>
            <a:off x="3387414" y="1521532"/>
            <a:ext cx="6662230" cy="660221"/>
          </a:xfrm>
          <a:prstGeom prst="rect">
            <a:avLst/>
          </a:prstGeom>
        </p:spPr>
      </p:pic>
      <p:pic>
        <p:nvPicPr>
          <p:cNvPr id="7" name="Picture 6">
            <a:extLst>
              <a:ext uri="{FF2B5EF4-FFF2-40B4-BE49-F238E27FC236}">
                <a16:creationId xmlns:a16="http://schemas.microsoft.com/office/drawing/2014/main" id="{4A9B8664-838E-A57D-9449-D4416D6FA0FC}"/>
              </a:ext>
            </a:extLst>
          </p:cNvPr>
          <p:cNvPicPr>
            <a:picLocks noChangeAspect="1"/>
          </p:cNvPicPr>
          <p:nvPr/>
        </p:nvPicPr>
        <p:blipFill>
          <a:blip r:embed="rId3"/>
          <a:stretch>
            <a:fillRect/>
          </a:stretch>
        </p:blipFill>
        <p:spPr>
          <a:xfrm>
            <a:off x="1337661" y="2507098"/>
            <a:ext cx="9909924" cy="777711"/>
          </a:xfrm>
          <a:prstGeom prst="rect">
            <a:avLst/>
          </a:prstGeom>
        </p:spPr>
      </p:pic>
      <p:pic>
        <p:nvPicPr>
          <p:cNvPr id="9" name="Picture 8">
            <a:extLst>
              <a:ext uri="{FF2B5EF4-FFF2-40B4-BE49-F238E27FC236}">
                <a16:creationId xmlns:a16="http://schemas.microsoft.com/office/drawing/2014/main" id="{A56EBB7C-3C45-4D46-1F9B-8316FA3D77F3}"/>
              </a:ext>
            </a:extLst>
          </p:cNvPr>
          <p:cNvPicPr>
            <a:picLocks noChangeAspect="1"/>
          </p:cNvPicPr>
          <p:nvPr/>
        </p:nvPicPr>
        <p:blipFill>
          <a:blip r:embed="rId4"/>
          <a:stretch>
            <a:fillRect/>
          </a:stretch>
        </p:blipFill>
        <p:spPr>
          <a:xfrm>
            <a:off x="4125106" y="3466516"/>
            <a:ext cx="2117196" cy="612522"/>
          </a:xfrm>
          <a:prstGeom prst="rect">
            <a:avLst/>
          </a:prstGeom>
        </p:spPr>
      </p:pic>
      <p:grpSp>
        <p:nvGrpSpPr>
          <p:cNvPr id="14" name="Group 13">
            <a:extLst>
              <a:ext uri="{FF2B5EF4-FFF2-40B4-BE49-F238E27FC236}">
                <a16:creationId xmlns:a16="http://schemas.microsoft.com/office/drawing/2014/main" id="{E958F1C6-2E9A-0CDB-55A4-1E2FC5CB8818}"/>
              </a:ext>
            </a:extLst>
          </p:cNvPr>
          <p:cNvGrpSpPr/>
          <p:nvPr/>
        </p:nvGrpSpPr>
        <p:grpSpPr>
          <a:xfrm>
            <a:off x="7192187" y="3360241"/>
            <a:ext cx="3022247" cy="777711"/>
            <a:chOff x="6509944" y="4678762"/>
            <a:chExt cx="2190750" cy="563743"/>
          </a:xfrm>
        </p:grpSpPr>
        <p:pic>
          <p:nvPicPr>
            <p:cNvPr id="11" name="Picture 10">
              <a:extLst>
                <a:ext uri="{FF2B5EF4-FFF2-40B4-BE49-F238E27FC236}">
                  <a16:creationId xmlns:a16="http://schemas.microsoft.com/office/drawing/2014/main" id="{924159D9-3370-2E61-B8FC-6F280BD24A5E}"/>
                </a:ext>
              </a:extLst>
            </p:cNvPr>
            <p:cNvPicPr>
              <a:picLocks noChangeAspect="1"/>
            </p:cNvPicPr>
            <p:nvPr/>
          </p:nvPicPr>
          <p:blipFill>
            <a:blip r:embed="rId5"/>
            <a:stretch>
              <a:fillRect/>
            </a:stretch>
          </p:blipFill>
          <p:spPr>
            <a:xfrm>
              <a:off x="6509944" y="4737680"/>
              <a:ext cx="1076325" cy="504825"/>
            </a:xfrm>
            <a:prstGeom prst="rect">
              <a:avLst/>
            </a:prstGeom>
          </p:spPr>
        </p:pic>
        <p:pic>
          <p:nvPicPr>
            <p:cNvPr id="13" name="Picture 12">
              <a:extLst>
                <a:ext uri="{FF2B5EF4-FFF2-40B4-BE49-F238E27FC236}">
                  <a16:creationId xmlns:a16="http://schemas.microsoft.com/office/drawing/2014/main" id="{0F77E989-9881-E6DA-1F75-64A2D4A5C9D6}"/>
                </a:ext>
              </a:extLst>
            </p:cNvPr>
            <p:cNvPicPr>
              <a:picLocks noChangeAspect="1"/>
            </p:cNvPicPr>
            <p:nvPr/>
          </p:nvPicPr>
          <p:blipFill>
            <a:blip r:embed="rId6"/>
            <a:stretch>
              <a:fillRect/>
            </a:stretch>
          </p:blipFill>
          <p:spPr>
            <a:xfrm>
              <a:off x="7586269" y="4678762"/>
              <a:ext cx="1114425" cy="457200"/>
            </a:xfrm>
            <a:prstGeom prst="rect">
              <a:avLst/>
            </a:prstGeom>
          </p:spPr>
        </p:pic>
      </p:grpSp>
      <p:grpSp>
        <p:nvGrpSpPr>
          <p:cNvPr id="6" name="Group 5">
            <a:extLst>
              <a:ext uri="{FF2B5EF4-FFF2-40B4-BE49-F238E27FC236}">
                <a16:creationId xmlns:a16="http://schemas.microsoft.com/office/drawing/2014/main" id="{2B974764-3605-38E9-A947-3DCECA72BCF2}"/>
              </a:ext>
            </a:extLst>
          </p:cNvPr>
          <p:cNvGrpSpPr/>
          <p:nvPr/>
        </p:nvGrpSpPr>
        <p:grpSpPr>
          <a:xfrm>
            <a:off x="305681" y="5410606"/>
            <a:ext cx="11644024" cy="859568"/>
            <a:chOff x="297686" y="5635500"/>
            <a:chExt cx="11644024" cy="859568"/>
          </a:xfrm>
        </p:grpSpPr>
        <p:pic>
          <p:nvPicPr>
            <p:cNvPr id="16" name="Picture 15">
              <a:extLst>
                <a:ext uri="{FF2B5EF4-FFF2-40B4-BE49-F238E27FC236}">
                  <a16:creationId xmlns:a16="http://schemas.microsoft.com/office/drawing/2014/main" id="{E81FBF34-53D3-6F46-273D-09A4E310DE26}"/>
                </a:ext>
              </a:extLst>
            </p:cNvPr>
            <p:cNvPicPr>
              <a:picLocks noChangeAspect="1"/>
            </p:cNvPicPr>
            <p:nvPr/>
          </p:nvPicPr>
          <p:blipFill>
            <a:blip r:embed="rId7"/>
            <a:stretch>
              <a:fillRect/>
            </a:stretch>
          </p:blipFill>
          <p:spPr>
            <a:xfrm>
              <a:off x="298561" y="5730500"/>
              <a:ext cx="11643149" cy="696431"/>
            </a:xfrm>
            <a:prstGeom prst="rect">
              <a:avLst/>
            </a:prstGeom>
          </p:spPr>
        </p:pic>
        <p:sp>
          <p:nvSpPr>
            <p:cNvPr id="17" name="Rectangle 16">
              <a:extLst>
                <a:ext uri="{FF2B5EF4-FFF2-40B4-BE49-F238E27FC236}">
                  <a16:creationId xmlns:a16="http://schemas.microsoft.com/office/drawing/2014/main" id="{10818B1D-D696-778B-6B79-EFF6584741B6}"/>
                </a:ext>
              </a:extLst>
            </p:cNvPr>
            <p:cNvSpPr/>
            <p:nvPr/>
          </p:nvSpPr>
          <p:spPr>
            <a:xfrm>
              <a:off x="297686" y="5635500"/>
              <a:ext cx="11643149" cy="859568"/>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Slide Number Placeholder 3">
            <a:extLst>
              <a:ext uri="{FF2B5EF4-FFF2-40B4-BE49-F238E27FC236}">
                <a16:creationId xmlns:a16="http://schemas.microsoft.com/office/drawing/2014/main" id="{51B7A14B-CF3F-B5D0-0F34-9655A4009F35}"/>
              </a:ext>
            </a:extLst>
          </p:cNvPr>
          <p:cNvSpPr>
            <a:spLocks noGrp="1"/>
          </p:cNvSpPr>
          <p:nvPr>
            <p:ph type="sldNum" sz="quarter" idx="12"/>
          </p:nvPr>
        </p:nvSpPr>
        <p:spPr/>
        <p:txBody>
          <a:bodyPr/>
          <a:lstStyle/>
          <a:p>
            <a:fld id="{31CF226C-95D4-40B8-9E1A-366D2434025F}" type="slidenum">
              <a:rPr kumimoji="1" lang="ja-JP" altLang="en-US" smtClean="0"/>
              <a:t>32</a:t>
            </a:fld>
            <a:endParaRPr kumimoji="1" lang="ja-JP" altLang="en-US"/>
          </a:p>
        </p:txBody>
      </p:sp>
      <p:sp>
        <p:nvSpPr>
          <p:cNvPr id="8" name="TextBox 7">
            <a:extLst>
              <a:ext uri="{FF2B5EF4-FFF2-40B4-BE49-F238E27FC236}">
                <a16:creationId xmlns:a16="http://schemas.microsoft.com/office/drawing/2014/main" id="{72372124-A3DF-7B73-EC14-321F81DBF794}"/>
              </a:ext>
            </a:extLst>
          </p:cNvPr>
          <p:cNvSpPr txBox="1"/>
          <p:nvPr/>
        </p:nvSpPr>
        <p:spPr>
          <a:xfrm>
            <a:off x="273988" y="4887814"/>
            <a:ext cx="12037270" cy="400110"/>
          </a:xfrm>
          <a:prstGeom prst="rect">
            <a:avLst/>
          </a:prstGeom>
          <a:noFill/>
        </p:spPr>
        <p:txBody>
          <a:bodyPr wrap="none" rtlCol="0">
            <a:spAutoFit/>
          </a:bodyPr>
          <a:lstStyle/>
          <a:p>
            <a:r>
              <a:rPr kumimoji="1" lang="en-US" altLang="ja-JP" sz="2000" dirty="0"/>
              <a:t>Checking comparative convexity </a:t>
            </a:r>
            <a:r>
              <a:rPr kumimoji="1" lang="en-US" altLang="ja-JP" sz="2000" dirty="0" err="1"/>
              <a:t>wrt</a:t>
            </a:r>
            <a:r>
              <a:rPr kumimoji="1" lang="en-US" altLang="ja-JP" sz="2000" dirty="0"/>
              <a:t> two quasi-arithmetic means via an </a:t>
            </a:r>
            <a:r>
              <a:rPr kumimoji="1" lang="en-US" altLang="ja-JP" sz="2000" b="1" dirty="0">
                <a:solidFill>
                  <a:srgbClr val="FF0000"/>
                </a:solidFill>
              </a:rPr>
              <a:t>ordinary convexity test</a:t>
            </a:r>
            <a:r>
              <a:rPr kumimoji="1" lang="en-US" altLang="ja-JP" sz="2000" dirty="0"/>
              <a:t>:</a:t>
            </a:r>
            <a:endParaRPr kumimoji="1" lang="ja-JP" altLang="en-US" sz="2000" dirty="0"/>
          </a:p>
        </p:txBody>
      </p:sp>
    </p:spTree>
    <p:extLst>
      <p:ext uri="{BB962C8B-B14F-4D97-AF65-F5344CB8AC3E}">
        <p14:creationId xmlns:p14="http://schemas.microsoft.com/office/powerpoint/2010/main" val="2115489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07CD-9137-8CB2-37A8-8D279E4133D1}"/>
              </a:ext>
            </a:extLst>
          </p:cNvPr>
          <p:cNvSpPr>
            <a:spLocks noGrp="1"/>
          </p:cNvSpPr>
          <p:nvPr>
            <p:ph type="title"/>
          </p:nvPr>
        </p:nvSpPr>
        <p:spPr>
          <a:xfrm>
            <a:off x="216816" y="18255"/>
            <a:ext cx="11136984" cy="1325563"/>
          </a:xfrm>
        </p:spPr>
        <p:txBody>
          <a:bodyPr>
            <a:normAutofit/>
          </a:bodyPr>
          <a:lstStyle/>
          <a:p>
            <a:r>
              <a:rPr kumimoji="1" lang="en-US" altLang="ja-JP" b="1" dirty="0">
                <a:solidFill>
                  <a:schemeClr val="accent4"/>
                </a:solidFill>
              </a:rPr>
              <a:t>Generalizing Bregman divergences with (M,N)-convexity</a:t>
            </a:r>
            <a:r>
              <a:rPr kumimoji="1" lang="en-US" altLang="ja-JP" b="1" dirty="0">
                <a:solidFill>
                  <a:schemeClr val="accent5"/>
                </a:solidFill>
              </a:rPr>
              <a:t>: </a:t>
            </a:r>
            <a:r>
              <a:rPr kumimoji="1" lang="en-US" altLang="ja-JP" b="1" dirty="0">
                <a:solidFill>
                  <a:srgbClr val="FF0000"/>
                </a:solidFill>
                <a:highlight>
                  <a:srgbClr val="FFFF00"/>
                </a:highlight>
              </a:rPr>
              <a:t>(M,N)-Bregman divergences</a:t>
            </a:r>
            <a:endParaRPr kumimoji="1" lang="ja-JP" altLang="en-US" b="1" dirty="0">
              <a:solidFill>
                <a:srgbClr val="FF0000"/>
              </a:solidFill>
              <a:highlight>
                <a:srgbClr val="FFFF00"/>
              </a:highlight>
            </a:endParaRPr>
          </a:p>
        </p:txBody>
      </p:sp>
      <p:sp>
        <p:nvSpPr>
          <p:cNvPr id="3" name="Content Placeholder 2">
            <a:extLst>
              <a:ext uri="{FF2B5EF4-FFF2-40B4-BE49-F238E27FC236}">
                <a16:creationId xmlns:a16="http://schemas.microsoft.com/office/drawing/2014/main" id="{5D61C0F1-3F3B-5695-5825-07B739D7D4E8}"/>
              </a:ext>
            </a:extLst>
          </p:cNvPr>
          <p:cNvSpPr>
            <a:spLocks noGrp="1"/>
          </p:cNvSpPr>
          <p:nvPr>
            <p:ph idx="1"/>
          </p:nvPr>
        </p:nvSpPr>
        <p:spPr>
          <a:xfrm>
            <a:off x="442274" y="1476833"/>
            <a:ext cx="11749725" cy="4351338"/>
          </a:xfrm>
        </p:spPr>
        <p:txBody>
          <a:bodyPr/>
          <a:lstStyle/>
          <a:p>
            <a:r>
              <a:rPr lang="en-US" altLang="ja-JP" dirty="0"/>
              <a:t>First, define </a:t>
            </a:r>
            <a:r>
              <a:rPr lang="en-US" altLang="ja-JP" b="1" dirty="0"/>
              <a:t>skew Jensen divergence from (M,N)-comp. convexity</a:t>
            </a:r>
            <a:r>
              <a:rPr lang="en-US" altLang="ja-JP" dirty="0"/>
              <a:t>:</a:t>
            </a:r>
          </a:p>
          <a:p>
            <a:endParaRPr kumimoji="1" lang="en-US" altLang="ja-JP" dirty="0"/>
          </a:p>
          <a:p>
            <a:endParaRPr lang="en-US" altLang="ja-JP" dirty="0"/>
          </a:p>
          <a:p>
            <a:pPr marL="0" indent="0">
              <a:buNone/>
            </a:pPr>
            <a:r>
              <a:rPr lang="en-US" altLang="ja-JP" dirty="0"/>
              <a:t>Non-negative for </a:t>
            </a:r>
            <a:r>
              <a:rPr lang="en-US" altLang="ja-JP" b="1" dirty="0">
                <a:solidFill>
                  <a:srgbClr val="FF0000"/>
                </a:solidFill>
              </a:rPr>
              <a:t>(M,N)-convex generators </a:t>
            </a:r>
            <a:r>
              <a:rPr lang="en-US" altLang="ja-JP" dirty="0"/>
              <a:t>F, provided </a:t>
            </a:r>
          </a:p>
          <a:p>
            <a:pPr marL="0" indent="0">
              <a:buNone/>
            </a:pPr>
            <a:r>
              <a:rPr lang="en-US" altLang="ja-JP" b="1" dirty="0">
                <a:solidFill>
                  <a:srgbClr val="FF0000"/>
                </a:solidFill>
              </a:rPr>
              <a:t>regular means </a:t>
            </a:r>
            <a:r>
              <a:rPr lang="en-US" altLang="ja-JP" dirty="0"/>
              <a:t>M and N (e.g. all power means)</a:t>
            </a:r>
            <a:endParaRPr kumimoji="1" lang="ja-JP" altLang="en-US" dirty="0"/>
          </a:p>
        </p:txBody>
      </p:sp>
      <p:pic>
        <p:nvPicPr>
          <p:cNvPr id="5" name="Picture 4">
            <a:extLst>
              <a:ext uri="{FF2B5EF4-FFF2-40B4-BE49-F238E27FC236}">
                <a16:creationId xmlns:a16="http://schemas.microsoft.com/office/drawing/2014/main" id="{DFE536E8-F8FB-E772-CDE6-D8693C12A013}"/>
              </a:ext>
            </a:extLst>
          </p:cNvPr>
          <p:cNvPicPr>
            <a:picLocks noChangeAspect="1"/>
          </p:cNvPicPr>
          <p:nvPr/>
        </p:nvPicPr>
        <p:blipFill>
          <a:blip r:embed="rId2"/>
          <a:stretch>
            <a:fillRect/>
          </a:stretch>
        </p:blipFill>
        <p:spPr>
          <a:xfrm>
            <a:off x="2052637" y="1905883"/>
            <a:ext cx="8086725" cy="1047750"/>
          </a:xfrm>
          <a:prstGeom prst="rect">
            <a:avLst/>
          </a:prstGeom>
        </p:spPr>
      </p:pic>
      <p:pic>
        <p:nvPicPr>
          <p:cNvPr id="7" name="Picture 6">
            <a:extLst>
              <a:ext uri="{FF2B5EF4-FFF2-40B4-BE49-F238E27FC236}">
                <a16:creationId xmlns:a16="http://schemas.microsoft.com/office/drawing/2014/main" id="{D3FC8875-B7C8-3F4F-1E60-F0B2E9C66C80}"/>
              </a:ext>
            </a:extLst>
          </p:cNvPr>
          <p:cNvPicPr>
            <a:picLocks noChangeAspect="1"/>
          </p:cNvPicPr>
          <p:nvPr/>
        </p:nvPicPr>
        <p:blipFill>
          <a:blip r:embed="rId3"/>
          <a:stretch>
            <a:fillRect/>
          </a:stretch>
        </p:blipFill>
        <p:spPr>
          <a:xfrm>
            <a:off x="470358" y="4122861"/>
            <a:ext cx="11591146" cy="2004562"/>
          </a:xfrm>
          <a:prstGeom prst="rect">
            <a:avLst/>
          </a:prstGeom>
        </p:spPr>
      </p:pic>
      <p:sp>
        <p:nvSpPr>
          <p:cNvPr id="4" name="TextBox 3">
            <a:extLst>
              <a:ext uri="{FF2B5EF4-FFF2-40B4-BE49-F238E27FC236}">
                <a16:creationId xmlns:a16="http://schemas.microsoft.com/office/drawing/2014/main" id="{E3CFB9F9-8039-6D40-7C47-AA24DAF9C668}"/>
              </a:ext>
            </a:extLst>
          </p:cNvPr>
          <p:cNvSpPr txBox="1"/>
          <p:nvPr/>
        </p:nvSpPr>
        <p:spPr>
          <a:xfrm>
            <a:off x="216816" y="2198925"/>
            <a:ext cx="1657826" cy="461665"/>
          </a:xfrm>
          <a:prstGeom prst="rect">
            <a:avLst/>
          </a:prstGeom>
          <a:noFill/>
        </p:spPr>
        <p:txBody>
          <a:bodyPr wrap="none" rtlCol="0">
            <a:spAutoFit/>
          </a:bodyPr>
          <a:lstStyle/>
          <a:p>
            <a:r>
              <a:rPr kumimoji="1" lang="en-US" altLang="ja-JP" sz="2400" u="sng" dirty="0"/>
              <a:t>Definition:</a:t>
            </a:r>
            <a:endParaRPr kumimoji="1" lang="ja-JP" altLang="en-US" sz="2400" u="sng" dirty="0"/>
          </a:p>
        </p:txBody>
      </p:sp>
      <p:sp>
        <p:nvSpPr>
          <p:cNvPr id="6" name="TextBox 5">
            <a:extLst>
              <a:ext uri="{FF2B5EF4-FFF2-40B4-BE49-F238E27FC236}">
                <a16:creationId xmlns:a16="http://schemas.microsoft.com/office/drawing/2014/main" id="{A395DE70-6DA3-FB36-4D5B-01B141B8075A}"/>
              </a:ext>
            </a:extLst>
          </p:cNvPr>
          <p:cNvSpPr txBox="1"/>
          <p:nvPr/>
        </p:nvSpPr>
        <p:spPr>
          <a:xfrm>
            <a:off x="578733" y="6008748"/>
            <a:ext cx="11736729" cy="830997"/>
          </a:xfrm>
          <a:prstGeom prst="rect">
            <a:avLst/>
          </a:prstGeom>
          <a:noFill/>
        </p:spPr>
        <p:txBody>
          <a:bodyPr wrap="square" rtlCol="0">
            <a:spAutoFit/>
          </a:bodyPr>
          <a:lstStyle/>
          <a:p>
            <a:r>
              <a:rPr kumimoji="1" lang="en-US" altLang="ja-JP" sz="2400" dirty="0"/>
              <a:t>This </a:t>
            </a:r>
            <a:r>
              <a:rPr kumimoji="1" lang="en-US" altLang="ja-JP" sz="2400" b="1" dirty="0"/>
              <a:t>definition</a:t>
            </a:r>
            <a:r>
              <a:rPr kumimoji="1" lang="en-US" altLang="ja-JP" sz="2400" dirty="0"/>
              <a:t> is </a:t>
            </a:r>
            <a:r>
              <a:rPr lang="en-US" altLang="ja-JP" sz="2400" dirty="0"/>
              <a:t>b</a:t>
            </a:r>
            <a:r>
              <a:rPr kumimoji="1" lang="en-US" altLang="ja-JP" sz="2400" dirty="0"/>
              <a:t>y analogy to limit of scaled skewed Jensen divergences </a:t>
            </a:r>
          </a:p>
          <a:p>
            <a:r>
              <a:rPr kumimoji="1" lang="en-US" altLang="ja-JP" sz="2400" dirty="0"/>
              <a:t>amount to forward/reverse Bregman divergences.</a:t>
            </a:r>
            <a:endParaRPr kumimoji="1" lang="ja-JP" altLang="en-US" sz="2400" dirty="0"/>
          </a:p>
        </p:txBody>
      </p:sp>
      <p:sp>
        <p:nvSpPr>
          <p:cNvPr id="8" name="Slide Number Placeholder 7">
            <a:extLst>
              <a:ext uri="{FF2B5EF4-FFF2-40B4-BE49-F238E27FC236}">
                <a16:creationId xmlns:a16="http://schemas.microsoft.com/office/drawing/2014/main" id="{8FB13DA4-B029-4809-DAA3-7395662A4676}"/>
              </a:ext>
            </a:extLst>
          </p:cNvPr>
          <p:cNvSpPr>
            <a:spLocks noGrp="1"/>
          </p:cNvSpPr>
          <p:nvPr>
            <p:ph type="sldNum" sz="quarter" idx="12"/>
          </p:nvPr>
        </p:nvSpPr>
        <p:spPr/>
        <p:txBody>
          <a:bodyPr/>
          <a:lstStyle/>
          <a:p>
            <a:fld id="{31CF226C-95D4-40B8-9E1A-366D2434025F}" type="slidenum">
              <a:rPr kumimoji="1" lang="ja-JP" altLang="en-US" smtClean="0"/>
              <a:t>33</a:t>
            </a:fld>
            <a:endParaRPr kumimoji="1" lang="ja-JP" altLang="en-US"/>
          </a:p>
        </p:txBody>
      </p:sp>
    </p:spTree>
    <p:extLst>
      <p:ext uri="{BB962C8B-B14F-4D97-AF65-F5344CB8AC3E}">
        <p14:creationId xmlns:p14="http://schemas.microsoft.com/office/powerpoint/2010/main" val="2767565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AF45-1D16-26E5-697F-20B2F0A350FD}"/>
              </a:ext>
            </a:extLst>
          </p:cNvPr>
          <p:cNvSpPr>
            <a:spLocks noGrp="1"/>
          </p:cNvSpPr>
          <p:nvPr>
            <p:ph type="title"/>
          </p:nvPr>
        </p:nvSpPr>
        <p:spPr>
          <a:xfrm>
            <a:off x="347461" y="365125"/>
            <a:ext cx="11006339" cy="1325563"/>
          </a:xfrm>
        </p:spPr>
        <p:txBody>
          <a:bodyPr/>
          <a:lstStyle/>
          <a:p>
            <a:r>
              <a:rPr kumimoji="1" lang="en-US" altLang="ja-JP" b="1" dirty="0">
                <a:solidFill>
                  <a:schemeClr val="accent4"/>
                </a:solidFill>
              </a:rPr>
              <a:t>Generalizing Bregman divergences with            </a:t>
            </a:r>
            <a:br>
              <a:rPr kumimoji="1" lang="en-US" altLang="ja-JP" b="1" dirty="0">
                <a:solidFill>
                  <a:schemeClr val="accent4"/>
                </a:solidFill>
              </a:rPr>
            </a:br>
            <a:r>
              <a:rPr kumimoji="1" lang="en-US" altLang="ja-JP" b="1" dirty="0">
                <a:solidFill>
                  <a:schemeClr val="accent4"/>
                </a:solidFill>
              </a:rPr>
              <a:t>      quasi-arithmetic mean convexity</a:t>
            </a:r>
            <a:endParaRPr kumimoji="1" lang="ja-JP" altLang="en-US" dirty="0">
              <a:solidFill>
                <a:schemeClr val="accent4"/>
              </a:solidFill>
            </a:endParaRPr>
          </a:p>
        </p:txBody>
      </p:sp>
      <p:pic>
        <p:nvPicPr>
          <p:cNvPr id="5" name="Picture 4">
            <a:extLst>
              <a:ext uri="{FF2B5EF4-FFF2-40B4-BE49-F238E27FC236}">
                <a16:creationId xmlns:a16="http://schemas.microsoft.com/office/drawing/2014/main" id="{7C7CD7CF-95A7-1D1B-EDBD-E18B8657AD65}"/>
              </a:ext>
            </a:extLst>
          </p:cNvPr>
          <p:cNvPicPr>
            <a:picLocks noChangeAspect="1"/>
          </p:cNvPicPr>
          <p:nvPr/>
        </p:nvPicPr>
        <p:blipFill>
          <a:blip r:embed="rId2"/>
          <a:stretch>
            <a:fillRect/>
          </a:stretch>
        </p:blipFill>
        <p:spPr>
          <a:xfrm>
            <a:off x="323506" y="1794988"/>
            <a:ext cx="11767766" cy="2032900"/>
          </a:xfrm>
          <a:prstGeom prst="rect">
            <a:avLst/>
          </a:prstGeom>
        </p:spPr>
      </p:pic>
      <p:sp>
        <p:nvSpPr>
          <p:cNvPr id="6" name="TextBox 5">
            <a:extLst>
              <a:ext uri="{FF2B5EF4-FFF2-40B4-BE49-F238E27FC236}">
                <a16:creationId xmlns:a16="http://schemas.microsoft.com/office/drawing/2014/main" id="{001DC473-719D-CCE0-8EB2-CA0D238DF3AF}"/>
              </a:ext>
            </a:extLst>
          </p:cNvPr>
          <p:cNvSpPr txBox="1"/>
          <p:nvPr/>
        </p:nvSpPr>
        <p:spPr>
          <a:xfrm>
            <a:off x="480767" y="4062953"/>
            <a:ext cx="9579867" cy="461665"/>
          </a:xfrm>
          <a:prstGeom prst="rect">
            <a:avLst/>
          </a:prstGeom>
          <a:noFill/>
        </p:spPr>
        <p:txBody>
          <a:bodyPr wrap="none" rtlCol="0">
            <a:spAutoFit/>
          </a:bodyPr>
          <a:lstStyle/>
          <a:p>
            <a:r>
              <a:rPr kumimoji="1" lang="en-US" altLang="ja-JP" sz="2400" dirty="0"/>
              <a:t>Amounts to a </a:t>
            </a:r>
            <a:r>
              <a:rPr kumimoji="1" lang="en-US" altLang="ja-JP" sz="2400" b="1" dirty="0">
                <a:solidFill>
                  <a:srgbClr val="FF0000"/>
                </a:solidFill>
                <a:highlight>
                  <a:srgbClr val="FFFF00"/>
                </a:highlight>
              </a:rPr>
              <a:t>conformal representational Bregman divergence </a:t>
            </a:r>
            <a:r>
              <a:rPr kumimoji="1" lang="en-US" altLang="ja-JP" sz="2400" dirty="0"/>
              <a:t>:</a:t>
            </a:r>
            <a:endParaRPr kumimoji="1" lang="ja-JP" altLang="en-US" sz="2400" dirty="0"/>
          </a:p>
        </p:txBody>
      </p:sp>
      <p:pic>
        <p:nvPicPr>
          <p:cNvPr id="8" name="Picture 7">
            <a:extLst>
              <a:ext uri="{FF2B5EF4-FFF2-40B4-BE49-F238E27FC236}">
                <a16:creationId xmlns:a16="http://schemas.microsoft.com/office/drawing/2014/main" id="{1ED8F173-8E48-76F6-2F2F-2CF4CB6F7FB1}"/>
              </a:ext>
            </a:extLst>
          </p:cNvPr>
          <p:cNvPicPr>
            <a:picLocks noChangeAspect="1"/>
          </p:cNvPicPr>
          <p:nvPr/>
        </p:nvPicPr>
        <p:blipFill>
          <a:blip r:embed="rId3"/>
          <a:stretch>
            <a:fillRect/>
          </a:stretch>
        </p:blipFill>
        <p:spPr>
          <a:xfrm>
            <a:off x="3193380" y="4605632"/>
            <a:ext cx="5611256" cy="1122251"/>
          </a:xfrm>
          <a:prstGeom prst="rect">
            <a:avLst/>
          </a:prstGeom>
        </p:spPr>
      </p:pic>
      <p:pic>
        <p:nvPicPr>
          <p:cNvPr id="10" name="Picture 9">
            <a:extLst>
              <a:ext uri="{FF2B5EF4-FFF2-40B4-BE49-F238E27FC236}">
                <a16:creationId xmlns:a16="http://schemas.microsoft.com/office/drawing/2014/main" id="{A6064314-A1CA-6F80-0C43-F8A310A9BBCA}"/>
              </a:ext>
            </a:extLst>
          </p:cNvPr>
          <p:cNvPicPr>
            <a:picLocks noChangeAspect="1"/>
          </p:cNvPicPr>
          <p:nvPr/>
        </p:nvPicPr>
        <p:blipFill>
          <a:blip r:embed="rId4"/>
          <a:stretch>
            <a:fillRect/>
          </a:stretch>
        </p:blipFill>
        <p:spPr>
          <a:xfrm>
            <a:off x="8688773" y="5166757"/>
            <a:ext cx="3314700" cy="485775"/>
          </a:xfrm>
          <a:prstGeom prst="rect">
            <a:avLst/>
          </a:prstGeom>
        </p:spPr>
      </p:pic>
      <p:sp>
        <p:nvSpPr>
          <p:cNvPr id="11" name="TextBox 10">
            <a:extLst>
              <a:ext uri="{FF2B5EF4-FFF2-40B4-BE49-F238E27FC236}">
                <a16:creationId xmlns:a16="http://schemas.microsoft.com/office/drawing/2014/main" id="{24303E0B-4D9F-B326-A6B3-A1E462AD6746}"/>
              </a:ext>
            </a:extLst>
          </p:cNvPr>
          <p:cNvSpPr txBox="1"/>
          <p:nvPr/>
        </p:nvSpPr>
        <p:spPr>
          <a:xfrm>
            <a:off x="8688773" y="4818392"/>
            <a:ext cx="3453189" cy="461665"/>
          </a:xfrm>
          <a:prstGeom prst="rect">
            <a:avLst/>
          </a:prstGeom>
          <a:noFill/>
        </p:spPr>
        <p:txBody>
          <a:bodyPr wrap="none" rtlCol="0">
            <a:spAutoFit/>
          </a:bodyPr>
          <a:lstStyle/>
          <a:p>
            <a:r>
              <a:rPr kumimoji="1" lang="en-US" altLang="ja-JP" sz="2400" dirty="0"/>
              <a:t>With convex generator:</a:t>
            </a:r>
            <a:endParaRPr kumimoji="1" lang="ja-JP" altLang="en-US" sz="2400" dirty="0"/>
          </a:p>
        </p:txBody>
      </p:sp>
      <p:sp>
        <p:nvSpPr>
          <p:cNvPr id="12" name="TextBox 11">
            <a:extLst>
              <a:ext uri="{FF2B5EF4-FFF2-40B4-BE49-F238E27FC236}">
                <a16:creationId xmlns:a16="http://schemas.microsoft.com/office/drawing/2014/main" id="{C3CC6388-3361-049F-FAC8-4E8015210CA4}"/>
              </a:ext>
            </a:extLst>
          </p:cNvPr>
          <p:cNvSpPr txBox="1"/>
          <p:nvPr/>
        </p:nvSpPr>
        <p:spPr>
          <a:xfrm>
            <a:off x="199083" y="6003719"/>
            <a:ext cx="11303094" cy="461665"/>
          </a:xfrm>
          <a:prstGeom prst="rect">
            <a:avLst/>
          </a:prstGeom>
          <a:noFill/>
        </p:spPr>
        <p:txBody>
          <a:bodyPr wrap="none" rtlCol="0">
            <a:spAutoFit/>
          </a:bodyPr>
          <a:lstStyle/>
          <a:p>
            <a:r>
              <a:rPr kumimoji="1" lang="en-US" altLang="ja-JP" sz="2400" dirty="0"/>
              <a:t>Remark: Conformal Bregman divergences may yield </a:t>
            </a:r>
            <a:r>
              <a:rPr kumimoji="1" lang="en-US" altLang="ja-JP" sz="2400" b="1" dirty="0">
                <a:solidFill>
                  <a:srgbClr val="FF0000"/>
                </a:solidFill>
              </a:rPr>
              <a:t>robustness</a:t>
            </a:r>
            <a:r>
              <a:rPr kumimoji="1" lang="en-US" altLang="ja-JP" sz="2400" dirty="0"/>
              <a:t> in applications</a:t>
            </a:r>
            <a:endParaRPr kumimoji="1" lang="ja-JP" altLang="en-US" sz="2400" dirty="0"/>
          </a:p>
        </p:txBody>
      </p:sp>
      <p:sp>
        <p:nvSpPr>
          <p:cNvPr id="3" name="TextBox 2">
            <a:extLst>
              <a:ext uri="{FF2B5EF4-FFF2-40B4-BE49-F238E27FC236}">
                <a16:creationId xmlns:a16="http://schemas.microsoft.com/office/drawing/2014/main" id="{365910BD-78CC-5DD0-9A26-F9BB3E1D3D6A}"/>
              </a:ext>
            </a:extLst>
          </p:cNvPr>
          <p:cNvSpPr txBox="1"/>
          <p:nvPr/>
        </p:nvSpPr>
        <p:spPr>
          <a:xfrm>
            <a:off x="4130429" y="5631023"/>
            <a:ext cx="2719014" cy="461665"/>
          </a:xfrm>
          <a:prstGeom prst="rect">
            <a:avLst/>
          </a:prstGeom>
          <a:noFill/>
        </p:spPr>
        <p:txBody>
          <a:bodyPr wrap="none" rtlCol="0">
            <a:spAutoFit/>
          </a:bodyPr>
          <a:lstStyle/>
          <a:p>
            <a:r>
              <a:rPr kumimoji="1" lang="en-US" altLang="ja-JP" sz="2400" b="1" dirty="0">
                <a:solidFill>
                  <a:srgbClr val="FF0000"/>
                </a:solidFill>
              </a:rPr>
              <a:t>Conformal factor</a:t>
            </a:r>
            <a:endParaRPr kumimoji="1" lang="ja-JP" altLang="en-US" sz="2400" b="1" dirty="0">
              <a:solidFill>
                <a:srgbClr val="FF0000"/>
              </a:solidFill>
            </a:endParaRPr>
          </a:p>
        </p:txBody>
      </p:sp>
      <p:sp>
        <p:nvSpPr>
          <p:cNvPr id="7" name="TextBox 6">
            <a:extLst>
              <a:ext uri="{FF2B5EF4-FFF2-40B4-BE49-F238E27FC236}">
                <a16:creationId xmlns:a16="http://schemas.microsoft.com/office/drawing/2014/main" id="{0B307BEA-51EF-DB37-304B-13038239E412}"/>
              </a:ext>
            </a:extLst>
          </p:cNvPr>
          <p:cNvSpPr txBox="1"/>
          <p:nvPr/>
        </p:nvSpPr>
        <p:spPr>
          <a:xfrm>
            <a:off x="-81023" y="6430108"/>
            <a:ext cx="12172295" cy="369332"/>
          </a:xfrm>
          <a:prstGeom prst="rect">
            <a:avLst/>
          </a:prstGeom>
          <a:noFill/>
        </p:spPr>
        <p:txBody>
          <a:bodyPr wrap="square">
            <a:spAutoFit/>
          </a:bodyPr>
          <a:lstStyle/>
          <a:p>
            <a:r>
              <a:rPr lang="ja-JP" altLang="en-US" dirty="0"/>
              <a:t> </a:t>
            </a:r>
            <a:r>
              <a:rPr lang="ja-JP" altLang="en-US" sz="1400" b="1" dirty="0">
                <a:solidFill>
                  <a:schemeClr val="accent6"/>
                </a:solidFill>
              </a:rPr>
              <a:t>Shape retrieval using hierarchical total Bregman soft clustering, IEEE Transactions on pattern analysis and machine intelligence   (2012) </a:t>
            </a:r>
            <a:endParaRPr lang="ja-JP" altLang="en-US" b="1" dirty="0">
              <a:solidFill>
                <a:schemeClr val="accent6"/>
              </a:solidFill>
            </a:endParaRPr>
          </a:p>
        </p:txBody>
      </p:sp>
      <p:sp>
        <p:nvSpPr>
          <p:cNvPr id="4" name="Slide Number Placeholder 3">
            <a:extLst>
              <a:ext uri="{FF2B5EF4-FFF2-40B4-BE49-F238E27FC236}">
                <a16:creationId xmlns:a16="http://schemas.microsoft.com/office/drawing/2014/main" id="{D722EBFB-923F-CC14-1BD6-5E07E897C4A5}"/>
              </a:ext>
            </a:extLst>
          </p:cNvPr>
          <p:cNvSpPr>
            <a:spLocks noGrp="1"/>
          </p:cNvSpPr>
          <p:nvPr>
            <p:ph type="sldNum" sz="quarter" idx="12"/>
          </p:nvPr>
        </p:nvSpPr>
        <p:spPr/>
        <p:txBody>
          <a:bodyPr/>
          <a:lstStyle/>
          <a:p>
            <a:fld id="{31CF226C-95D4-40B8-9E1A-366D2434025F}" type="slidenum">
              <a:rPr kumimoji="1" lang="ja-JP" altLang="en-US" smtClean="0"/>
              <a:t>34</a:t>
            </a:fld>
            <a:endParaRPr kumimoji="1" lang="ja-JP" altLang="en-US"/>
          </a:p>
        </p:txBody>
      </p:sp>
      <p:sp>
        <p:nvSpPr>
          <p:cNvPr id="9" name="TextBox 8">
            <a:extLst>
              <a:ext uri="{FF2B5EF4-FFF2-40B4-BE49-F238E27FC236}">
                <a16:creationId xmlns:a16="http://schemas.microsoft.com/office/drawing/2014/main" id="{E020A2EC-B318-79C7-B339-3B26C942B554}"/>
              </a:ext>
            </a:extLst>
          </p:cNvPr>
          <p:cNvSpPr txBox="1"/>
          <p:nvPr/>
        </p:nvSpPr>
        <p:spPr>
          <a:xfrm>
            <a:off x="9400478" y="3065839"/>
            <a:ext cx="2223686" cy="646331"/>
          </a:xfrm>
          <a:prstGeom prst="rect">
            <a:avLst/>
          </a:prstGeom>
          <a:noFill/>
        </p:spPr>
        <p:txBody>
          <a:bodyPr wrap="none" rtlCol="0">
            <a:spAutoFit/>
          </a:bodyPr>
          <a:lstStyle/>
          <a:p>
            <a:r>
              <a:rPr kumimoji="1" lang="en-US" altLang="ja-JP" dirty="0"/>
              <a:t>From 1</a:t>
            </a:r>
            <a:r>
              <a:rPr kumimoji="1" lang="en-US" altLang="ja-JP" baseline="30000" dirty="0"/>
              <a:t>st</a:t>
            </a:r>
            <a:r>
              <a:rPr kumimoji="1" lang="en-US" altLang="ja-JP" dirty="0"/>
              <a:t> order</a:t>
            </a:r>
          </a:p>
          <a:p>
            <a:r>
              <a:rPr lang="en-US" altLang="ja-JP" dirty="0"/>
              <a:t>Taylor expansion…</a:t>
            </a:r>
            <a:endParaRPr kumimoji="1" lang="ja-JP" altLang="en-US" dirty="0"/>
          </a:p>
        </p:txBody>
      </p:sp>
    </p:spTree>
    <p:extLst>
      <p:ext uri="{BB962C8B-B14F-4D97-AF65-F5344CB8AC3E}">
        <p14:creationId xmlns:p14="http://schemas.microsoft.com/office/powerpoint/2010/main" val="3923871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007A8-A833-F33D-7DB6-16E3492C79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16F72-68BC-F85E-4F3F-6C7D382C7FE7}"/>
              </a:ext>
            </a:extLst>
          </p:cNvPr>
          <p:cNvSpPr>
            <a:spLocks noGrp="1"/>
          </p:cNvSpPr>
          <p:nvPr>
            <p:ph type="title"/>
          </p:nvPr>
        </p:nvSpPr>
        <p:spPr>
          <a:xfrm>
            <a:off x="258097" y="100114"/>
            <a:ext cx="10515600" cy="1325563"/>
          </a:xfrm>
        </p:spPr>
        <p:txBody>
          <a:bodyPr/>
          <a:lstStyle/>
          <a:p>
            <a:r>
              <a:rPr kumimoji="1" lang="en-US" altLang="ja-JP" dirty="0">
                <a:solidFill>
                  <a:schemeClr val="accent4"/>
                </a:solidFill>
              </a:rPr>
              <a:t>Outline</a:t>
            </a:r>
            <a:endParaRPr kumimoji="1" lang="ja-JP" altLang="en-US" dirty="0">
              <a:solidFill>
                <a:schemeClr val="accent4"/>
              </a:solidFill>
            </a:endParaRPr>
          </a:p>
        </p:txBody>
      </p:sp>
      <p:sp>
        <p:nvSpPr>
          <p:cNvPr id="4" name="Content Placeholder 2">
            <a:extLst>
              <a:ext uri="{FF2B5EF4-FFF2-40B4-BE49-F238E27FC236}">
                <a16:creationId xmlns:a16="http://schemas.microsoft.com/office/drawing/2014/main" id="{5E898F8F-18D1-1459-C2FD-1C45894723B8}"/>
              </a:ext>
            </a:extLst>
          </p:cNvPr>
          <p:cNvSpPr txBox="1">
            <a:spLocks/>
          </p:cNvSpPr>
          <p:nvPr/>
        </p:nvSpPr>
        <p:spPr>
          <a:xfrm>
            <a:off x="363795" y="1425677"/>
            <a:ext cx="11828206" cy="6607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lang="en-US" altLang="ja-JP" sz="2400" dirty="0"/>
              <a:t> A quick introduction to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Duo Bregman pseudo-divergences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Curved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Generalized Legendre transforms and information geometry</a:t>
            </a:r>
          </a:p>
          <a:p>
            <a:pPr marL="457200" indent="-457200">
              <a:buFont typeface="+mj-lt"/>
              <a:buAutoNum type="arabicPeriod"/>
            </a:pPr>
            <a:endParaRPr lang="en-US" altLang="ja-JP" sz="2400" dirty="0"/>
          </a:p>
          <a:p>
            <a:pPr marL="457200" indent="-457200">
              <a:buFont typeface="+mj-lt"/>
              <a:buAutoNum type="arabicPeriod"/>
            </a:pPr>
            <a:r>
              <a:rPr lang="en-US" altLang="ja-JP" sz="2000" dirty="0"/>
              <a:t> </a:t>
            </a:r>
            <a:r>
              <a:rPr lang="en-US" altLang="ja-JP" sz="2400" dirty="0"/>
              <a:t>Generalized convexity and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a:t>
            </a:r>
            <a:r>
              <a:rPr lang="en-US" altLang="ja-JP" sz="3200" b="1" dirty="0">
                <a:solidFill>
                  <a:srgbClr val="FF0000"/>
                </a:solidFill>
              </a:rPr>
              <a:t>Boolean algebra of Bregman balls  </a:t>
            </a:r>
            <a:endParaRPr lang="en-US" altLang="ja-JP" sz="2400" b="1" dirty="0">
              <a:solidFill>
                <a:srgbClr val="FF0000"/>
              </a:solidFill>
            </a:endParaRPr>
          </a:p>
          <a:p>
            <a:pPr marL="0" indent="0">
              <a:buFont typeface="Arial" panose="020B0604020202020204" pitchFamily="34" charset="0"/>
              <a:buNone/>
            </a:pPr>
            <a:endParaRPr lang="ja-JP" altLang="en-US" sz="2400" dirty="0"/>
          </a:p>
        </p:txBody>
      </p:sp>
    </p:spTree>
    <p:extLst>
      <p:ext uri="{BB962C8B-B14F-4D97-AF65-F5344CB8AC3E}">
        <p14:creationId xmlns:p14="http://schemas.microsoft.com/office/powerpoint/2010/main" val="698954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AB85-7F38-5BFB-BF4F-13464AA4A486}"/>
              </a:ext>
            </a:extLst>
          </p:cNvPr>
          <p:cNvSpPr>
            <a:spLocks noGrp="1"/>
          </p:cNvSpPr>
          <p:nvPr>
            <p:ph type="ctrTitle"/>
          </p:nvPr>
        </p:nvSpPr>
        <p:spPr>
          <a:xfrm>
            <a:off x="0" y="-1314252"/>
            <a:ext cx="12172404" cy="2387600"/>
          </a:xfrm>
        </p:spPr>
        <p:txBody>
          <a:bodyPr>
            <a:normAutofit/>
          </a:bodyPr>
          <a:lstStyle/>
          <a:p>
            <a:r>
              <a:rPr kumimoji="1" lang="en-US" altLang="ja-JP" sz="5400" b="1" dirty="0">
                <a:solidFill>
                  <a:schemeClr val="accent4"/>
                </a:solidFill>
              </a:rPr>
              <a:t>Space of Bregman balls</a:t>
            </a:r>
            <a:endParaRPr kumimoji="1" lang="ja-JP" altLang="en-US" sz="5400" b="1" dirty="0">
              <a:solidFill>
                <a:schemeClr val="accent4"/>
              </a:solidFill>
            </a:endParaRPr>
          </a:p>
        </p:txBody>
      </p:sp>
      <p:pic>
        <p:nvPicPr>
          <p:cNvPr id="6" name="Picture 5">
            <a:extLst>
              <a:ext uri="{FF2B5EF4-FFF2-40B4-BE49-F238E27FC236}">
                <a16:creationId xmlns:a16="http://schemas.microsoft.com/office/drawing/2014/main" id="{BF77552B-9F59-0F24-94A4-F3CB52B3590A}"/>
              </a:ext>
            </a:extLst>
          </p:cNvPr>
          <p:cNvPicPr>
            <a:picLocks noChangeAspect="1"/>
          </p:cNvPicPr>
          <p:nvPr/>
        </p:nvPicPr>
        <p:blipFill>
          <a:blip r:embed="rId2"/>
          <a:stretch>
            <a:fillRect/>
          </a:stretch>
        </p:blipFill>
        <p:spPr>
          <a:xfrm>
            <a:off x="1330789" y="1160896"/>
            <a:ext cx="6560884" cy="3379070"/>
          </a:xfrm>
          <a:prstGeom prst="rect">
            <a:avLst/>
          </a:prstGeom>
        </p:spPr>
      </p:pic>
      <p:sp>
        <p:nvSpPr>
          <p:cNvPr id="5" name="TextBox 4">
            <a:extLst>
              <a:ext uri="{FF2B5EF4-FFF2-40B4-BE49-F238E27FC236}">
                <a16:creationId xmlns:a16="http://schemas.microsoft.com/office/drawing/2014/main" id="{6F470AE6-2765-F42C-2E84-CDC4C7EC0AE8}"/>
              </a:ext>
            </a:extLst>
          </p:cNvPr>
          <p:cNvSpPr txBox="1"/>
          <p:nvPr/>
        </p:nvSpPr>
        <p:spPr>
          <a:xfrm>
            <a:off x="357402" y="4715062"/>
            <a:ext cx="4496744" cy="523220"/>
          </a:xfrm>
          <a:prstGeom prst="rect">
            <a:avLst/>
          </a:prstGeom>
          <a:noFill/>
        </p:spPr>
        <p:txBody>
          <a:bodyPr wrap="none" rtlCol="0">
            <a:spAutoFit/>
          </a:bodyPr>
          <a:lstStyle/>
          <a:p>
            <a:r>
              <a:rPr kumimoji="1" lang="en-US" altLang="ja-JP" sz="2800" dirty="0"/>
              <a:t>Right-sided Bregman ball:</a:t>
            </a:r>
            <a:endParaRPr kumimoji="1" lang="ja-JP" altLang="en-US" sz="2800" dirty="0"/>
          </a:p>
        </p:txBody>
      </p:sp>
      <p:sp>
        <p:nvSpPr>
          <p:cNvPr id="7" name="TextBox 6">
            <a:extLst>
              <a:ext uri="{FF2B5EF4-FFF2-40B4-BE49-F238E27FC236}">
                <a16:creationId xmlns:a16="http://schemas.microsoft.com/office/drawing/2014/main" id="{BF37B712-4CB9-729F-6F63-ED7386E748C3}"/>
              </a:ext>
            </a:extLst>
          </p:cNvPr>
          <p:cNvSpPr txBox="1"/>
          <p:nvPr/>
        </p:nvSpPr>
        <p:spPr>
          <a:xfrm>
            <a:off x="357401" y="5275697"/>
            <a:ext cx="4294765" cy="523220"/>
          </a:xfrm>
          <a:prstGeom prst="rect">
            <a:avLst/>
          </a:prstGeom>
          <a:noFill/>
        </p:spPr>
        <p:txBody>
          <a:bodyPr wrap="none" rtlCol="0">
            <a:spAutoFit/>
          </a:bodyPr>
          <a:lstStyle/>
          <a:p>
            <a:r>
              <a:rPr lang="en-US" altLang="ja-JP" sz="2800" dirty="0"/>
              <a:t>Left</a:t>
            </a:r>
            <a:r>
              <a:rPr kumimoji="1" lang="en-US" altLang="ja-JP" sz="2800" dirty="0"/>
              <a:t>-sided Bregman ball:</a:t>
            </a:r>
            <a:endParaRPr kumimoji="1" lang="ja-JP" altLang="en-US" sz="2800" dirty="0"/>
          </a:p>
        </p:txBody>
      </p:sp>
      <p:sp>
        <p:nvSpPr>
          <p:cNvPr id="10" name="TextBox 9">
            <a:extLst>
              <a:ext uri="{FF2B5EF4-FFF2-40B4-BE49-F238E27FC236}">
                <a16:creationId xmlns:a16="http://schemas.microsoft.com/office/drawing/2014/main" id="{D673DAEE-4353-1125-F71A-7E4F5A167D39}"/>
              </a:ext>
            </a:extLst>
          </p:cNvPr>
          <p:cNvSpPr txBox="1"/>
          <p:nvPr/>
        </p:nvSpPr>
        <p:spPr>
          <a:xfrm>
            <a:off x="8003186" y="2978022"/>
            <a:ext cx="4016415" cy="646331"/>
          </a:xfrm>
          <a:prstGeom prst="rect">
            <a:avLst/>
          </a:prstGeom>
          <a:noFill/>
        </p:spPr>
        <p:txBody>
          <a:bodyPr wrap="square">
            <a:spAutoFit/>
          </a:bodyPr>
          <a:lstStyle/>
          <a:p>
            <a:r>
              <a:rPr kumimoji="1" lang="en-US" altLang="ja-JP" sz="1800" dirty="0"/>
              <a:t>Example:</a:t>
            </a:r>
          </a:p>
          <a:p>
            <a:r>
              <a:rPr kumimoji="1" lang="en-US" altLang="ja-JP" sz="1800" dirty="0" err="1"/>
              <a:t>Itakura</a:t>
            </a:r>
            <a:r>
              <a:rPr kumimoji="1" lang="en-US" altLang="ja-JP" sz="1800" dirty="0"/>
              <a:t>-Saito </a:t>
            </a:r>
            <a:r>
              <a:rPr kumimoji="1" lang="en-US" altLang="ja-JP" sz="1800"/>
              <a:t>right and left </a:t>
            </a:r>
            <a:r>
              <a:rPr kumimoji="1" lang="en-US" altLang="ja-JP" sz="1800" dirty="0"/>
              <a:t>spheres</a:t>
            </a:r>
            <a:endParaRPr kumimoji="1" lang="ja-JP" altLang="en-US" sz="1800" dirty="0"/>
          </a:p>
        </p:txBody>
      </p:sp>
      <p:sp>
        <p:nvSpPr>
          <p:cNvPr id="8" name="TextBox 7">
            <a:extLst>
              <a:ext uri="{FF2B5EF4-FFF2-40B4-BE49-F238E27FC236}">
                <a16:creationId xmlns:a16="http://schemas.microsoft.com/office/drawing/2014/main" id="{A624E9B6-9F2F-AD95-E8E8-5940CD250204}"/>
              </a:ext>
            </a:extLst>
          </p:cNvPr>
          <p:cNvSpPr txBox="1"/>
          <p:nvPr/>
        </p:nvSpPr>
        <p:spPr>
          <a:xfrm>
            <a:off x="99627" y="6095774"/>
            <a:ext cx="12075742" cy="523220"/>
          </a:xfrm>
          <a:prstGeom prst="rect">
            <a:avLst/>
          </a:prstGeom>
          <a:noFill/>
        </p:spPr>
        <p:txBody>
          <a:bodyPr wrap="none" rtlCol="0">
            <a:spAutoFit/>
          </a:bodyPr>
          <a:lstStyle/>
          <a:p>
            <a:r>
              <a:rPr kumimoji="1" lang="en-US" altLang="ja-JP" sz="2800" dirty="0">
                <a:solidFill>
                  <a:schemeClr val="accent5"/>
                </a:solidFill>
              </a:rPr>
              <a:t>Application: Boolean </a:t>
            </a:r>
            <a:r>
              <a:rPr lang="en-US" altLang="ja-JP" sz="2800" dirty="0">
                <a:solidFill>
                  <a:schemeClr val="accent5"/>
                </a:solidFill>
              </a:rPr>
              <a:t>a</a:t>
            </a:r>
            <a:r>
              <a:rPr kumimoji="1" lang="en-US" altLang="ja-JP" sz="2800" dirty="0">
                <a:solidFill>
                  <a:schemeClr val="accent5"/>
                </a:solidFill>
              </a:rPr>
              <a:t>lgebra of unions </a:t>
            </a:r>
            <a:r>
              <a:rPr lang="en-US" altLang="ja-JP" sz="2800" dirty="0">
                <a:solidFill>
                  <a:schemeClr val="accent5"/>
                </a:solidFill>
              </a:rPr>
              <a:t>&amp; </a:t>
            </a:r>
            <a:r>
              <a:rPr kumimoji="1" lang="en-US" altLang="ja-JP" sz="2800" dirty="0">
                <a:solidFill>
                  <a:schemeClr val="accent5"/>
                </a:solidFill>
              </a:rPr>
              <a:t>intersections of Bregman balls</a:t>
            </a:r>
            <a:endParaRPr kumimoji="1" lang="ja-JP" altLang="en-US" sz="2800" dirty="0">
              <a:solidFill>
                <a:schemeClr val="accent5"/>
              </a:solidFill>
            </a:endParaRPr>
          </a:p>
        </p:txBody>
      </p:sp>
      <p:pic>
        <p:nvPicPr>
          <p:cNvPr id="11" name="Picture 10">
            <a:extLst>
              <a:ext uri="{FF2B5EF4-FFF2-40B4-BE49-F238E27FC236}">
                <a16:creationId xmlns:a16="http://schemas.microsoft.com/office/drawing/2014/main" id="{63691C5B-C040-7A34-35F8-F0E5925C1ADD}"/>
              </a:ext>
            </a:extLst>
          </p:cNvPr>
          <p:cNvPicPr>
            <a:picLocks noChangeAspect="1"/>
          </p:cNvPicPr>
          <p:nvPr/>
        </p:nvPicPr>
        <p:blipFill>
          <a:blip r:embed="rId3"/>
          <a:stretch>
            <a:fillRect/>
          </a:stretch>
        </p:blipFill>
        <p:spPr>
          <a:xfrm>
            <a:off x="5072273" y="4743455"/>
            <a:ext cx="6640414" cy="1188993"/>
          </a:xfrm>
          <a:prstGeom prst="rect">
            <a:avLst/>
          </a:prstGeom>
        </p:spPr>
      </p:pic>
      <p:sp>
        <p:nvSpPr>
          <p:cNvPr id="13" name="TextBox 12">
            <a:extLst>
              <a:ext uri="{FF2B5EF4-FFF2-40B4-BE49-F238E27FC236}">
                <a16:creationId xmlns:a16="http://schemas.microsoft.com/office/drawing/2014/main" id="{8E417115-C335-4545-F829-7F9F89E80B3F}"/>
              </a:ext>
            </a:extLst>
          </p:cNvPr>
          <p:cNvSpPr txBox="1"/>
          <p:nvPr/>
        </p:nvSpPr>
        <p:spPr>
          <a:xfrm>
            <a:off x="10879873" y="5327970"/>
            <a:ext cx="365201" cy="584775"/>
          </a:xfrm>
          <a:prstGeom prst="rect">
            <a:avLst/>
          </a:prstGeom>
          <a:noFill/>
        </p:spPr>
        <p:txBody>
          <a:bodyPr wrap="square">
            <a:spAutoFit/>
          </a:bodyPr>
          <a:lstStyle/>
          <a:p>
            <a:r>
              <a:rPr lang="ja-JP" altLang="en-US" sz="3200" b="0" i="0" dirty="0">
                <a:effectLst/>
                <a:latin typeface="Source Sans Pro" panose="020B0503030403020204" pitchFamily="34" charset="0"/>
              </a:rPr>
              <a:t>≤</a:t>
            </a:r>
            <a:endParaRPr lang="ja-JP" altLang="en-US" sz="3200" dirty="0"/>
          </a:p>
        </p:txBody>
      </p:sp>
      <p:sp>
        <p:nvSpPr>
          <p:cNvPr id="14" name="TextBox 13">
            <a:extLst>
              <a:ext uri="{FF2B5EF4-FFF2-40B4-BE49-F238E27FC236}">
                <a16:creationId xmlns:a16="http://schemas.microsoft.com/office/drawing/2014/main" id="{A303651F-A26C-C19C-7E4F-E168AB609AD8}"/>
              </a:ext>
            </a:extLst>
          </p:cNvPr>
          <p:cNvSpPr txBox="1"/>
          <p:nvPr/>
        </p:nvSpPr>
        <p:spPr>
          <a:xfrm>
            <a:off x="10879873" y="4868897"/>
            <a:ext cx="365201" cy="584775"/>
          </a:xfrm>
          <a:prstGeom prst="rect">
            <a:avLst/>
          </a:prstGeom>
          <a:noFill/>
        </p:spPr>
        <p:txBody>
          <a:bodyPr wrap="square">
            <a:spAutoFit/>
          </a:bodyPr>
          <a:lstStyle/>
          <a:p>
            <a:r>
              <a:rPr lang="ja-JP" altLang="en-US" sz="3200" b="0" i="0" dirty="0">
                <a:effectLst/>
                <a:latin typeface="Source Sans Pro" panose="020B0503030403020204" pitchFamily="34" charset="0"/>
              </a:rPr>
              <a:t>≤</a:t>
            </a:r>
            <a:endParaRPr lang="ja-JP" altLang="en-US" sz="3200" dirty="0"/>
          </a:p>
        </p:txBody>
      </p:sp>
    </p:spTree>
    <p:extLst>
      <p:ext uri="{BB962C8B-B14F-4D97-AF65-F5344CB8AC3E}">
        <p14:creationId xmlns:p14="http://schemas.microsoft.com/office/powerpoint/2010/main" val="64399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ED43D-E98E-B848-278D-C52AFB8B5F6E}"/>
              </a:ext>
            </a:extLst>
          </p:cNvPr>
          <p:cNvSpPr>
            <a:spLocks noGrp="1"/>
          </p:cNvSpPr>
          <p:nvPr>
            <p:ph type="title"/>
          </p:nvPr>
        </p:nvSpPr>
        <p:spPr>
          <a:xfrm>
            <a:off x="996521" y="5902553"/>
            <a:ext cx="11036781" cy="1325563"/>
          </a:xfrm>
        </p:spPr>
        <p:txBody>
          <a:bodyPr>
            <a:normAutofit/>
          </a:bodyPr>
          <a:lstStyle/>
          <a:p>
            <a:r>
              <a:rPr kumimoji="1" lang="en-US" altLang="ja-JP" sz="2800" b="1" dirty="0">
                <a:solidFill>
                  <a:srgbClr val="FF0000"/>
                </a:solidFill>
                <a:highlight>
                  <a:srgbClr val="FFFF00"/>
                </a:highlight>
              </a:rPr>
              <a:t>Lifting to potential Bregman generator graph</a:t>
            </a:r>
            <a:r>
              <a:rPr lang="en-US" altLang="ja-JP" sz="2800" b="1" dirty="0">
                <a:solidFill>
                  <a:srgbClr val="FF0000"/>
                </a:solidFill>
                <a:highlight>
                  <a:srgbClr val="FFFF00"/>
                </a:highlight>
              </a:rPr>
              <a:t> &amp; vertical projection</a:t>
            </a:r>
            <a:endParaRPr kumimoji="1" lang="ja-JP" altLang="en-US" sz="2800" b="1" dirty="0">
              <a:solidFill>
                <a:srgbClr val="FF0000"/>
              </a:solidFill>
              <a:highlight>
                <a:srgbClr val="FFFF00"/>
              </a:highlight>
            </a:endParaRPr>
          </a:p>
        </p:txBody>
      </p:sp>
      <p:pic>
        <p:nvPicPr>
          <p:cNvPr id="5" name="Picture 4">
            <a:extLst>
              <a:ext uri="{FF2B5EF4-FFF2-40B4-BE49-F238E27FC236}">
                <a16:creationId xmlns:a16="http://schemas.microsoft.com/office/drawing/2014/main" id="{A3AFC9F2-DFB2-EAD5-7F7E-F5B69568C545}"/>
              </a:ext>
            </a:extLst>
          </p:cNvPr>
          <p:cNvPicPr>
            <a:picLocks noChangeAspect="1"/>
          </p:cNvPicPr>
          <p:nvPr/>
        </p:nvPicPr>
        <p:blipFill>
          <a:blip r:embed="rId2"/>
          <a:stretch>
            <a:fillRect/>
          </a:stretch>
        </p:blipFill>
        <p:spPr>
          <a:xfrm>
            <a:off x="0" y="1530302"/>
            <a:ext cx="7758904" cy="4732163"/>
          </a:xfrm>
          <a:prstGeom prst="rect">
            <a:avLst/>
          </a:prstGeom>
        </p:spPr>
      </p:pic>
      <p:pic>
        <p:nvPicPr>
          <p:cNvPr id="10" name="Picture 9">
            <a:extLst>
              <a:ext uri="{FF2B5EF4-FFF2-40B4-BE49-F238E27FC236}">
                <a16:creationId xmlns:a16="http://schemas.microsoft.com/office/drawing/2014/main" id="{2F5A2F33-B8B3-C69A-195B-861AACEDADE0}"/>
              </a:ext>
            </a:extLst>
          </p:cNvPr>
          <p:cNvPicPr>
            <a:picLocks noChangeAspect="1"/>
          </p:cNvPicPr>
          <p:nvPr/>
        </p:nvPicPr>
        <p:blipFill>
          <a:blip r:embed="rId3"/>
          <a:stretch>
            <a:fillRect/>
          </a:stretch>
        </p:blipFill>
        <p:spPr>
          <a:xfrm>
            <a:off x="8202863" y="2996911"/>
            <a:ext cx="3789088" cy="432089"/>
          </a:xfrm>
          <a:prstGeom prst="rect">
            <a:avLst/>
          </a:prstGeom>
        </p:spPr>
      </p:pic>
      <p:sp>
        <p:nvSpPr>
          <p:cNvPr id="12" name="TextBox 11">
            <a:extLst>
              <a:ext uri="{FF2B5EF4-FFF2-40B4-BE49-F238E27FC236}">
                <a16:creationId xmlns:a16="http://schemas.microsoft.com/office/drawing/2014/main" id="{604A2CED-1D80-CB1B-72FF-75F232611473}"/>
              </a:ext>
            </a:extLst>
          </p:cNvPr>
          <p:cNvSpPr txBox="1"/>
          <p:nvPr/>
        </p:nvSpPr>
        <p:spPr>
          <a:xfrm>
            <a:off x="7879601" y="1108416"/>
            <a:ext cx="6261904" cy="523220"/>
          </a:xfrm>
          <a:prstGeom prst="rect">
            <a:avLst/>
          </a:prstGeom>
          <a:noFill/>
        </p:spPr>
        <p:txBody>
          <a:bodyPr wrap="square">
            <a:spAutoFit/>
          </a:bodyPr>
          <a:lstStyle/>
          <a:p>
            <a:r>
              <a:rPr lang="ja-JP" altLang="en-US" sz="2800" b="0" i="0" dirty="0">
                <a:solidFill>
                  <a:srgbClr val="1F1F1F"/>
                </a:solidFill>
                <a:effectLst/>
                <a:latin typeface="Google Sans"/>
              </a:rPr>
              <a:t>↓ </a:t>
            </a:r>
            <a:r>
              <a:rPr lang="en-US" altLang="ja-JP" sz="2800" dirty="0">
                <a:solidFill>
                  <a:srgbClr val="1F1F1F"/>
                </a:solidFill>
                <a:latin typeface="Google Sans"/>
              </a:rPr>
              <a:t>means</a:t>
            </a:r>
            <a:r>
              <a:rPr lang="en-US" altLang="ja-JP" sz="2800" b="0" i="0" dirty="0">
                <a:solidFill>
                  <a:srgbClr val="1F1F1F"/>
                </a:solidFill>
                <a:effectLst/>
                <a:latin typeface="Google Sans"/>
              </a:rPr>
              <a:t> vertical projection</a:t>
            </a:r>
            <a:endParaRPr lang="ja-JP" altLang="en-US" sz="2800" dirty="0"/>
          </a:p>
        </p:txBody>
      </p:sp>
      <p:pic>
        <p:nvPicPr>
          <p:cNvPr id="14" name="Picture 13">
            <a:extLst>
              <a:ext uri="{FF2B5EF4-FFF2-40B4-BE49-F238E27FC236}">
                <a16:creationId xmlns:a16="http://schemas.microsoft.com/office/drawing/2014/main" id="{6C83586F-757B-BFBA-F3AC-67ABE4C2BF36}"/>
              </a:ext>
            </a:extLst>
          </p:cNvPr>
          <p:cNvPicPr>
            <a:picLocks noChangeAspect="1"/>
          </p:cNvPicPr>
          <p:nvPr/>
        </p:nvPicPr>
        <p:blipFill>
          <a:blip r:embed="rId4"/>
          <a:stretch>
            <a:fillRect/>
          </a:stretch>
        </p:blipFill>
        <p:spPr>
          <a:xfrm>
            <a:off x="401530" y="901701"/>
            <a:ext cx="5448300" cy="485775"/>
          </a:xfrm>
          <a:prstGeom prst="rect">
            <a:avLst/>
          </a:prstGeom>
        </p:spPr>
      </p:pic>
      <p:sp>
        <p:nvSpPr>
          <p:cNvPr id="3" name="TextBox 2">
            <a:extLst>
              <a:ext uri="{FF2B5EF4-FFF2-40B4-BE49-F238E27FC236}">
                <a16:creationId xmlns:a16="http://schemas.microsoft.com/office/drawing/2014/main" id="{479094A5-DE00-F9AA-2B80-B3C3B68732F3}"/>
              </a:ext>
            </a:extLst>
          </p:cNvPr>
          <p:cNvSpPr txBox="1"/>
          <p:nvPr/>
        </p:nvSpPr>
        <p:spPr>
          <a:xfrm>
            <a:off x="7879601" y="1832045"/>
            <a:ext cx="4153701" cy="523220"/>
          </a:xfrm>
          <a:prstGeom prst="rect">
            <a:avLst/>
          </a:prstGeom>
          <a:noFill/>
        </p:spPr>
        <p:txBody>
          <a:bodyPr wrap="none" rtlCol="0">
            <a:spAutoFit/>
          </a:bodyPr>
          <a:lstStyle/>
          <a:p>
            <a:r>
              <a:rPr lang="en-US" altLang="ja-JP" sz="2800" dirty="0"/>
              <a:t>S</a:t>
            </a:r>
            <a:r>
              <a:rPr lang="en-US" altLang="ja-JP" sz="2800" baseline="30000" dirty="0"/>
              <a:t>c</a:t>
            </a:r>
            <a:r>
              <a:rPr kumimoji="1" lang="en-US" altLang="ja-JP" sz="2800" dirty="0"/>
              <a:t>: complement of set S</a:t>
            </a:r>
            <a:endParaRPr kumimoji="1" lang="ja-JP" altLang="en-US" sz="2800" dirty="0"/>
          </a:p>
        </p:txBody>
      </p:sp>
      <p:sp>
        <p:nvSpPr>
          <p:cNvPr id="4" name="TextBox 3">
            <a:extLst>
              <a:ext uri="{FF2B5EF4-FFF2-40B4-BE49-F238E27FC236}">
                <a16:creationId xmlns:a16="http://schemas.microsoft.com/office/drawing/2014/main" id="{B8E56E1E-E60A-F76F-A8DC-9627E8A4E639}"/>
              </a:ext>
            </a:extLst>
          </p:cNvPr>
          <p:cNvSpPr txBox="1"/>
          <p:nvPr/>
        </p:nvSpPr>
        <p:spPr>
          <a:xfrm>
            <a:off x="7720904" y="2572173"/>
            <a:ext cx="4471096" cy="369332"/>
          </a:xfrm>
          <a:prstGeom prst="rect">
            <a:avLst/>
          </a:prstGeom>
          <a:noFill/>
        </p:spPr>
        <p:txBody>
          <a:bodyPr wrap="none" rtlCol="0">
            <a:spAutoFit/>
          </a:bodyPr>
          <a:lstStyle/>
          <a:p>
            <a:r>
              <a:rPr kumimoji="1" lang="en-US" altLang="ja-JP" dirty="0"/>
              <a:t>To any sphere, associate a hyperplane:</a:t>
            </a:r>
            <a:endParaRPr kumimoji="1" lang="ja-JP" altLang="en-US" dirty="0"/>
          </a:p>
        </p:txBody>
      </p:sp>
      <p:sp>
        <p:nvSpPr>
          <p:cNvPr id="6" name="TextBox 5">
            <a:extLst>
              <a:ext uri="{FF2B5EF4-FFF2-40B4-BE49-F238E27FC236}">
                <a16:creationId xmlns:a16="http://schemas.microsoft.com/office/drawing/2014/main" id="{F8EB03C7-6B0E-9182-19A1-BAF94F3CEE05}"/>
              </a:ext>
            </a:extLst>
          </p:cNvPr>
          <p:cNvSpPr txBox="1"/>
          <p:nvPr/>
        </p:nvSpPr>
        <p:spPr>
          <a:xfrm>
            <a:off x="7591166" y="3896384"/>
            <a:ext cx="4605748" cy="646331"/>
          </a:xfrm>
          <a:prstGeom prst="rect">
            <a:avLst/>
          </a:prstGeom>
          <a:noFill/>
        </p:spPr>
        <p:txBody>
          <a:bodyPr wrap="none" rtlCol="0">
            <a:spAutoFit/>
          </a:bodyPr>
          <a:lstStyle/>
          <a:p>
            <a:r>
              <a:rPr kumimoji="1" lang="en-US" altLang="ja-JP" dirty="0"/>
              <a:t>Reciprocally, to a hyperplane cutting the</a:t>
            </a:r>
          </a:p>
          <a:p>
            <a:r>
              <a:rPr lang="en-US" altLang="ja-JP" dirty="0"/>
              <a:t>function graph, associate a sphere</a:t>
            </a:r>
            <a:endParaRPr kumimoji="1" lang="ja-JP" altLang="en-US" dirty="0"/>
          </a:p>
        </p:txBody>
      </p:sp>
      <p:pic>
        <p:nvPicPr>
          <p:cNvPr id="8" name="Picture 7">
            <a:extLst>
              <a:ext uri="{FF2B5EF4-FFF2-40B4-BE49-F238E27FC236}">
                <a16:creationId xmlns:a16="http://schemas.microsoft.com/office/drawing/2014/main" id="{8BD8F268-6C2D-273C-79BE-62C23407583B}"/>
              </a:ext>
            </a:extLst>
          </p:cNvPr>
          <p:cNvPicPr>
            <a:picLocks noChangeAspect="1"/>
          </p:cNvPicPr>
          <p:nvPr/>
        </p:nvPicPr>
        <p:blipFill>
          <a:blip r:embed="rId5"/>
          <a:stretch>
            <a:fillRect/>
          </a:stretch>
        </p:blipFill>
        <p:spPr>
          <a:xfrm>
            <a:off x="9003452" y="4559442"/>
            <a:ext cx="1781175" cy="342900"/>
          </a:xfrm>
          <a:prstGeom prst="rect">
            <a:avLst/>
          </a:prstGeom>
        </p:spPr>
      </p:pic>
      <p:pic>
        <p:nvPicPr>
          <p:cNvPr id="11" name="Picture 10">
            <a:extLst>
              <a:ext uri="{FF2B5EF4-FFF2-40B4-BE49-F238E27FC236}">
                <a16:creationId xmlns:a16="http://schemas.microsoft.com/office/drawing/2014/main" id="{022C66C2-D2C3-8B5E-552C-3AB73B0B5084}"/>
              </a:ext>
            </a:extLst>
          </p:cNvPr>
          <p:cNvPicPr>
            <a:picLocks noChangeAspect="1"/>
          </p:cNvPicPr>
          <p:nvPr/>
        </p:nvPicPr>
        <p:blipFill>
          <a:blip r:embed="rId6"/>
          <a:stretch>
            <a:fillRect/>
          </a:stretch>
        </p:blipFill>
        <p:spPr>
          <a:xfrm>
            <a:off x="9017739" y="4965042"/>
            <a:ext cx="1752600" cy="466725"/>
          </a:xfrm>
          <a:prstGeom prst="rect">
            <a:avLst/>
          </a:prstGeom>
        </p:spPr>
      </p:pic>
      <p:pic>
        <p:nvPicPr>
          <p:cNvPr id="15" name="Picture 14">
            <a:extLst>
              <a:ext uri="{FF2B5EF4-FFF2-40B4-BE49-F238E27FC236}">
                <a16:creationId xmlns:a16="http://schemas.microsoft.com/office/drawing/2014/main" id="{364D1C8C-4B34-1BCD-7B0E-0FDBB3DDBE33}"/>
              </a:ext>
            </a:extLst>
          </p:cNvPr>
          <p:cNvPicPr>
            <a:picLocks noChangeAspect="1"/>
          </p:cNvPicPr>
          <p:nvPr/>
        </p:nvPicPr>
        <p:blipFill>
          <a:blip r:embed="rId7"/>
          <a:stretch>
            <a:fillRect/>
          </a:stretch>
        </p:blipFill>
        <p:spPr>
          <a:xfrm>
            <a:off x="9035369" y="5402031"/>
            <a:ext cx="2124075" cy="419100"/>
          </a:xfrm>
          <a:prstGeom prst="rect">
            <a:avLst/>
          </a:prstGeom>
        </p:spPr>
      </p:pic>
      <p:sp>
        <p:nvSpPr>
          <p:cNvPr id="16" name="TextBox 15">
            <a:extLst>
              <a:ext uri="{FF2B5EF4-FFF2-40B4-BE49-F238E27FC236}">
                <a16:creationId xmlns:a16="http://schemas.microsoft.com/office/drawing/2014/main" id="{F0C79C18-4EC1-4D09-180A-61F64F42B198}"/>
              </a:ext>
            </a:extLst>
          </p:cNvPr>
          <p:cNvSpPr txBox="1"/>
          <p:nvPr/>
        </p:nvSpPr>
        <p:spPr>
          <a:xfrm>
            <a:off x="7973394" y="4965042"/>
            <a:ext cx="963725" cy="369332"/>
          </a:xfrm>
          <a:prstGeom prst="rect">
            <a:avLst/>
          </a:prstGeom>
          <a:noFill/>
        </p:spPr>
        <p:txBody>
          <a:bodyPr wrap="none" rtlCol="0">
            <a:spAutoFit/>
          </a:bodyPr>
          <a:lstStyle/>
          <a:p>
            <a:r>
              <a:rPr lang="en-US" altLang="ja-JP" dirty="0"/>
              <a:t>C</a:t>
            </a:r>
            <a:r>
              <a:rPr kumimoji="1" lang="en-US" altLang="ja-JP" dirty="0"/>
              <a:t>enter:</a:t>
            </a:r>
            <a:endParaRPr kumimoji="1" lang="ja-JP" altLang="en-US" dirty="0"/>
          </a:p>
        </p:txBody>
      </p:sp>
      <p:sp>
        <p:nvSpPr>
          <p:cNvPr id="17" name="TextBox 16">
            <a:extLst>
              <a:ext uri="{FF2B5EF4-FFF2-40B4-BE49-F238E27FC236}">
                <a16:creationId xmlns:a16="http://schemas.microsoft.com/office/drawing/2014/main" id="{0631E4D2-33DA-8F05-33EA-0B0F7486E138}"/>
              </a:ext>
            </a:extLst>
          </p:cNvPr>
          <p:cNvSpPr txBox="1"/>
          <p:nvPr/>
        </p:nvSpPr>
        <p:spPr>
          <a:xfrm>
            <a:off x="7973393" y="5489609"/>
            <a:ext cx="978153" cy="369332"/>
          </a:xfrm>
          <a:prstGeom prst="rect">
            <a:avLst/>
          </a:prstGeom>
          <a:noFill/>
        </p:spPr>
        <p:txBody>
          <a:bodyPr wrap="none" rtlCol="0">
            <a:spAutoFit/>
          </a:bodyPr>
          <a:lstStyle/>
          <a:p>
            <a:r>
              <a:rPr kumimoji="1" lang="en-US" altLang="ja-JP" dirty="0"/>
              <a:t>Radius:</a:t>
            </a:r>
            <a:endParaRPr kumimoji="1" lang="ja-JP" altLang="en-US" dirty="0"/>
          </a:p>
        </p:txBody>
      </p:sp>
      <p:sp>
        <p:nvSpPr>
          <p:cNvPr id="7" name="Title 1">
            <a:extLst>
              <a:ext uri="{FF2B5EF4-FFF2-40B4-BE49-F238E27FC236}">
                <a16:creationId xmlns:a16="http://schemas.microsoft.com/office/drawing/2014/main" id="{D17073E2-CBF2-ABAB-7201-EEC0F9CEDE76}"/>
              </a:ext>
            </a:extLst>
          </p:cNvPr>
          <p:cNvSpPr txBox="1">
            <a:spLocks/>
          </p:cNvSpPr>
          <p:nvPr/>
        </p:nvSpPr>
        <p:spPr>
          <a:xfrm>
            <a:off x="278781" y="-687796"/>
            <a:ext cx="1217240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5400" b="1" dirty="0">
                <a:solidFill>
                  <a:schemeClr val="accent5">
                    <a:lumMod val="60000"/>
                    <a:lumOff val="40000"/>
                  </a:schemeClr>
                </a:solidFill>
              </a:rPr>
              <a:t>Right Bregman ball </a:t>
            </a:r>
            <a:r>
              <a:rPr lang="en-US" altLang="ja-JP" sz="5400" b="1" dirty="0"/>
              <a:t>and its </a:t>
            </a:r>
            <a:r>
              <a:rPr lang="en-US" altLang="ja-JP" sz="5400" b="1" dirty="0">
                <a:solidFill>
                  <a:schemeClr val="accent2">
                    <a:lumMod val="40000"/>
                    <a:lumOff val="60000"/>
                  </a:schemeClr>
                </a:solidFill>
              </a:rPr>
              <a:t>complement</a:t>
            </a:r>
            <a:endParaRPr lang="ja-JP" altLang="en-US" sz="5400" b="1" dirty="0">
              <a:solidFill>
                <a:schemeClr val="accent2">
                  <a:lumMod val="40000"/>
                  <a:lumOff val="60000"/>
                </a:schemeClr>
              </a:solidFill>
            </a:endParaRPr>
          </a:p>
        </p:txBody>
      </p:sp>
    </p:spTree>
    <p:extLst>
      <p:ext uri="{BB962C8B-B14F-4D97-AF65-F5344CB8AC3E}">
        <p14:creationId xmlns:p14="http://schemas.microsoft.com/office/powerpoint/2010/main" val="2509391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16913-4D50-078B-08DD-BC00B997F9AE}"/>
              </a:ext>
            </a:extLst>
          </p:cNvPr>
          <p:cNvSpPr>
            <a:spLocks noGrp="1"/>
          </p:cNvSpPr>
          <p:nvPr>
            <p:ph type="title"/>
          </p:nvPr>
        </p:nvSpPr>
        <p:spPr>
          <a:xfrm>
            <a:off x="502534" y="-180975"/>
            <a:ext cx="10515600" cy="1325563"/>
          </a:xfrm>
        </p:spPr>
        <p:txBody>
          <a:bodyPr/>
          <a:lstStyle/>
          <a:p>
            <a:r>
              <a:rPr kumimoji="1" lang="en-US" altLang="ja-JP" b="1" dirty="0">
                <a:solidFill>
                  <a:schemeClr val="accent5"/>
                </a:solidFill>
              </a:rPr>
              <a:t>Intersection of two right Bregman balls</a:t>
            </a:r>
            <a:endParaRPr kumimoji="1" lang="ja-JP" altLang="en-US" b="1" dirty="0">
              <a:solidFill>
                <a:schemeClr val="accent5"/>
              </a:solidFill>
            </a:endParaRPr>
          </a:p>
        </p:txBody>
      </p:sp>
      <p:pic>
        <p:nvPicPr>
          <p:cNvPr id="5" name="Picture 4">
            <a:extLst>
              <a:ext uri="{FF2B5EF4-FFF2-40B4-BE49-F238E27FC236}">
                <a16:creationId xmlns:a16="http://schemas.microsoft.com/office/drawing/2014/main" id="{A2F8DC85-C0FA-31B1-0AEF-C80386AD340C}"/>
              </a:ext>
            </a:extLst>
          </p:cNvPr>
          <p:cNvPicPr>
            <a:picLocks noChangeAspect="1"/>
          </p:cNvPicPr>
          <p:nvPr/>
        </p:nvPicPr>
        <p:blipFill>
          <a:blip r:embed="rId2"/>
          <a:stretch>
            <a:fillRect/>
          </a:stretch>
        </p:blipFill>
        <p:spPr>
          <a:xfrm>
            <a:off x="1892884" y="920088"/>
            <a:ext cx="8839172" cy="5937912"/>
          </a:xfrm>
          <a:prstGeom prst="rect">
            <a:avLst/>
          </a:prstGeom>
        </p:spPr>
      </p:pic>
      <p:sp>
        <p:nvSpPr>
          <p:cNvPr id="4" name="TextBox 3">
            <a:extLst>
              <a:ext uri="{FF2B5EF4-FFF2-40B4-BE49-F238E27FC236}">
                <a16:creationId xmlns:a16="http://schemas.microsoft.com/office/drawing/2014/main" id="{A23204DF-DDC5-2E51-648A-C36CCC5A61E0}"/>
              </a:ext>
            </a:extLst>
          </p:cNvPr>
          <p:cNvSpPr txBox="1"/>
          <p:nvPr/>
        </p:nvSpPr>
        <p:spPr>
          <a:xfrm>
            <a:off x="334537" y="3228279"/>
            <a:ext cx="4388004" cy="954107"/>
          </a:xfrm>
          <a:prstGeom prst="rect">
            <a:avLst/>
          </a:prstGeom>
          <a:noFill/>
        </p:spPr>
        <p:txBody>
          <a:bodyPr wrap="square" rtlCol="0">
            <a:spAutoFit/>
          </a:bodyPr>
          <a:lstStyle/>
          <a:p>
            <a:r>
              <a:rPr kumimoji="1" lang="en-US" altLang="ja-JP" sz="2800" dirty="0"/>
              <a:t>Boolean algebra</a:t>
            </a:r>
            <a:r>
              <a:rPr lang="en-US" altLang="ja-JP" sz="2800" dirty="0"/>
              <a:t>:</a:t>
            </a:r>
          </a:p>
          <a:p>
            <a:r>
              <a:rPr kumimoji="1" lang="en-US" altLang="ja-JP" sz="2800" dirty="0"/>
              <a:t> intersection of spheres</a:t>
            </a:r>
            <a:endParaRPr kumimoji="1" lang="ja-JP" altLang="en-US" sz="2800" dirty="0"/>
          </a:p>
        </p:txBody>
      </p:sp>
    </p:spTree>
    <p:extLst>
      <p:ext uri="{BB962C8B-B14F-4D97-AF65-F5344CB8AC3E}">
        <p14:creationId xmlns:p14="http://schemas.microsoft.com/office/powerpoint/2010/main" val="3361682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08FB8E-4DCE-DB5F-A580-2739D25D4C3F}"/>
              </a:ext>
            </a:extLst>
          </p:cNvPr>
          <p:cNvSpPr>
            <a:spLocks noGrp="1"/>
          </p:cNvSpPr>
          <p:nvPr>
            <p:ph idx="1"/>
          </p:nvPr>
        </p:nvSpPr>
        <p:spPr/>
        <p:txBody>
          <a:bodyPr/>
          <a:lstStyle/>
          <a:p>
            <a:endParaRPr kumimoji="1" lang="ja-JP" altLang="en-US"/>
          </a:p>
        </p:txBody>
      </p:sp>
      <p:pic>
        <p:nvPicPr>
          <p:cNvPr id="5" name="Picture 4">
            <a:extLst>
              <a:ext uri="{FF2B5EF4-FFF2-40B4-BE49-F238E27FC236}">
                <a16:creationId xmlns:a16="http://schemas.microsoft.com/office/drawing/2014/main" id="{DDB4C8E8-EE69-B407-D828-D2205B91DBA0}"/>
              </a:ext>
            </a:extLst>
          </p:cNvPr>
          <p:cNvPicPr>
            <a:picLocks noChangeAspect="1"/>
          </p:cNvPicPr>
          <p:nvPr/>
        </p:nvPicPr>
        <p:blipFill>
          <a:blip r:embed="rId3"/>
          <a:stretch>
            <a:fillRect/>
          </a:stretch>
        </p:blipFill>
        <p:spPr>
          <a:xfrm>
            <a:off x="372801" y="897913"/>
            <a:ext cx="11446397" cy="5645155"/>
          </a:xfrm>
          <a:prstGeom prst="rect">
            <a:avLst/>
          </a:prstGeom>
        </p:spPr>
      </p:pic>
      <p:sp>
        <p:nvSpPr>
          <p:cNvPr id="4" name="Title 1">
            <a:extLst>
              <a:ext uri="{FF2B5EF4-FFF2-40B4-BE49-F238E27FC236}">
                <a16:creationId xmlns:a16="http://schemas.microsoft.com/office/drawing/2014/main" id="{AEA902F0-2E33-868E-43C6-0EDFA46A83C1}"/>
              </a:ext>
            </a:extLst>
          </p:cNvPr>
          <p:cNvSpPr txBox="1">
            <a:spLocks/>
          </p:cNvSpPr>
          <p:nvPr/>
        </p:nvSpPr>
        <p:spPr>
          <a:xfrm>
            <a:off x="502534" y="-1809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solidFill>
                  <a:srgbClr val="0070C0"/>
                </a:solidFill>
              </a:rPr>
              <a:t>Union of two right Bregman balls</a:t>
            </a:r>
            <a:endParaRPr lang="ja-JP" altLang="en-US" b="1" dirty="0">
              <a:solidFill>
                <a:srgbClr val="0070C0"/>
              </a:solidFill>
            </a:endParaRPr>
          </a:p>
        </p:txBody>
      </p:sp>
      <p:sp>
        <p:nvSpPr>
          <p:cNvPr id="2" name="TextBox 1">
            <a:extLst>
              <a:ext uri="{FF2B5EF4-FFF2-40B4-BE49-F238E27FC236}">
                <a16:creationId xmlns:a16="http://schemas.microsoft.com/office/drawing/2014/main" id="{F2212BF1-0CE4-3B1B-C812-35B8E0A3FBAD}"/>
              </a:ext>
            </a:extLst>
          </p:cNvPr>
          <p:cNvSpPr txBox="1"/>
          <p:nvPr/>
        </p:nvSpPr>
        <p:spPr>
          <a:xfrm>
            <a:off x="502534" y="6312235"/>
            <a:ext cx="5181227" cy="461665"/>
          </a:xfrm>
          <a:prstGeom prst="rect">
            <a:avLst/>
          </a:prstGeom>
          <a:noFill/>
        </p:spPr>
        <p:txBody>
          <a:bodyPr wrap="none" rtlCol="0">
            <a:spAutoFit/>
          </a:bodyPr>
          <a:lstStyle/>
          <a:p>
            <a:r>
              <a:rPr lang="en-US" altLang="ja-JP" sz="2400" dirty="0"/>
              <a:t>Set Morgan’s law: </a:t>
            </a:r>
            <a:r>
              <a:rPr lang="en-US" altLang="ja-JP" sz="2400" b="0" i="0" dirty="0">
                <a:solidFill>
                  <a:srgbClr val="545D7E"/>
                </a:solidFill>
                <a:effectLst/>
                <a:latin typeface="Google Sans"/>
              </a:rPr>
              <a:t>(A ∪ B)</a:t>
            </a:r>
            <a:r>
              <a:rPr lang="en-US" altLang="ja-JP" sz="2400" b="0" i="0" baseline="30000" dirty="0">
                <a:solidFill>
                  <a:srgbClr val="545D7E"/>
                </a:solidFill>
                <a:effectLst/>
                <a:latin typeface="Google Sans"/>
              </a:rPr>
              <a:t>c</a:t>
            </a:r>
            <a:r>
              <a:rPr lang="en-US" altLang="ja-JP" sz="2400" b="0" i="0" dirty="0">
                <a:solidFill>
                  <a:srgbClr val="545D7E"/>
                </a:solidFill>
                <a:effectLst/>
                <a:latin typeface="Google Sans"/>
              </a:rPr>
              <a:t> = A</a:t>
            </a:r>
            <a:r>
              <a:rPr lang="en-US" altLang="ja-JP" sz="2400" b="0" i="0" baseline="30000" dirty="0">
                <a:solidFill>
                  <a:srgbClr val="545D7E"/>
                </a:solidFill>
                <a:effectLst/>
                <a:latin typeface="Google Sans"/>
              </a:rPr>
              <a:t>c</a:t>
            </a:r>
            <a:r>
              <a:rPr lang="en-US" altLang="ja-JP" sz="2400" b="0" i="0" dirty="0">
                <a:solidFill>
                  <a:srgbClr val="545D7E"/>
                </a:solidFill>
                <a:effectLst/>
                <a:latin typeface="Google Sans"/>
              </a:rPr>
              <a:t> ∩ </a:t>
            </a:r>
            <a:r>
              <a:rPr lang="en-US" altLang="ja-JP" sz="2400" b="0" i="0" dirty="0" err="1">
                <a:solidFill>
                  <a:srgbClr val="545D7E"/>
                </a:solidFill>
                <a:effectLst/>
                <a:latin typeface="Google Sans"/>
              </a:rPr>
              <a:t>B</a:t>
            </a:r>
            <a:r>
              <a:rPr lang="en-US" altLang="ja-JP" sz="2400" b="0" i="0" baseline="30000" dirty="0" err="1">
                <a:solidFill>
                  <a:srgbClr val="545D7E"/>
                </a:solidFill>
                <a:effectLst/>
                <a:latin typeface="Google Sans"/>
              </a:rPr>
              <a:t>c</a:t>
            </a:r>
            <a:endParaRPr kumimoji="1" lang="ja-JP" altLang="en-US" sz="2400" baseline="30000" dirty="0"/>
          </a:p>
        </p:txBody>
      </p:sp>
      <p:sp>
        <p:nvSpPr>
          <p:cNvPr id="6" name="TextBox 5">
            <a:extLst>
              <a:ext uri="{FF2B5EF4-FFF2-40B4-BE49-F238E27FC236}">
                <a16:creationId xmlns:a16="http://schemas.microsoft.com/office/drawing/2014/main" id="{6BA76578-77AD-ED56-758A-8B964F29E2A5}"/>
              </a:ext>
            </a:extLst>
          </p:cNvPr>
          <p:cNvSpPr txBox="1"/>
          <p:nvPr/>
        </p:nvSpPr>
        <p:spPr>
          <a:xfrm>
            <a:off x="7106907" y="6373790"/>
            <a:ext cx="4482317" cy="400110"/>
          </a:xfrm>
          <a:prstGeom prst="rect">
            <a:avLst/>
          </a:prstGeom>
          <a:noFill/>
        </p:spPr>
        <p:txBody>
          <a:bodyPr wrap="none" rtlCol="0">
            <a:spAutoFit/>
          </a:bodyPr>
          <a:lstStyle/>
          <a:p>
            <a:r>
              <a:rPr lang="en-US" altLang="ja-JP" sz="2000" dirty="0"/>
              <a:t>Complement of </a:t>
            </a:r>
            <a:r>
              <a:rPr lang="en-US" altLang="ja-JP" sz="2000" dirty="0" err="1"/>
              <a:t>halfspace</a:t>
            </a:r>
            <a:r>
              <a:rPr lang="en-US" altLang="ja-JP" sz="2000" dirty="0"/>
              <a:t> (H</a:t>
            </a:r>
            <a:r>
              <a:rPr lang="en-US" altLang="ja-JP" sz="2000" baseline="30000" dirty="0"/>
              <a:t>+</a:t>
            </a:r>
            <a:r>
              <a:rPr lang="en-US" altLang="ja-JP" sz="2000" dirty="0"/>
              <a:t>)</a:t>
            </a:r>
            <a:r>
              <a:rPr lang="en-US" altLang="ja-JP" sz="2000" baseline="30000" dirty="0"/>
              <a:t>c</a:t>
            </a:r>
            <a:r>
              <a:rPr lang="en-US" altLang="ja-JP" sz="2000" dirty="0"/>
              <a:t>=H</a:t>
            </a:r>
            <a:r>
              <a:rPr lang="en-US" altLang="ja-JP" sz="2000" baseline="30000" dirty="0"/>
              <a:t>-</a:t>
            </a:r>
            <a:endParaRPr kumimoji="1" lang="ja-JP" altLang="en-US" sz="2000" baseline="30000" dirty="0"/>
          </a:p>
        </p:txBody>
      </p:sp>
      <p:sp>
        <p:nvSpPr>
          <p:cNvPr id="7" name="TextBox 6">
            <a:extLst>
              <a:ext uri="{FF2B5EF4-FFF2-40B4-BE49-F238E27FC236}">
                <a16:creationId xmlns:a16="http://schemas.microsoft.com/office/drawing/2014/main" id="{FF4395BA-99A6-BB91-E79C-77053816B7F8}"/>
              </a:ext>
            </a:extLst>
          </p:cNvPr>
          <p:cNvSpPr txBox="1"/>
          <p:nvPr/>
        </p:nvSpPr>
        <p:spPr>
          <a:xfrm>
            <a:off x="0" y="5322883"/>
            <a:ext cx="4388004" cy="830997"/>
          </a:xfrm>
          <a:prstGeom prst="rect">
            <a:avLst/>
          </a:prstGeom>
          <a:noFill/>
        </p:spPr>
        <p:txBody>
          <a:bodyPr wrap="square" rtlCol="0">
            <a:spAutoFit/>
          </a:bodyPr>
          <a:lstStyle/>
          <a:p>
            <a:r>
              <a:rPr kumimoji="1" lang="en-US" altLang="ja-JP" sz="2400" dirty="0"/>
              <a:t>Boolean algebra</a:t>
            </a:r>
            <a:r>
              <a:rPr lang="en-US" altLang="ja-JP" sz="2400" dirty="0"/>
              <a:t>:</a:t>
            </a:r>
          </a:p>
          <a:p>
            <a:r>
              <a:rPr kumimoji="1" lang="en-US" altLang="ja-JP" sz="2400" dirty="0"/>
              <a:t>Union of spheres</a:t>
            </a:r>
            <a:endParaRPr kumimoji="1" lang="ja-JP" altLang="en-US" sz="2400" dirty="0"/>
          </a:p>
        </p:txBody>
      </p:sp>
    </p:spTree>
    <p:extLst>
      <p:ext uri="{BB962C8B-B14F-4D97-AF65-F5344CB8AC3E}">
        <p14:creationId xmlns:p14="http://schemas.microsoft.com/office/powerpoint/2010/main" val="326093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0673DFD-CDF6-75C3-5D98-0B9C6762B678}"/>
              </a:ext>
            </a:extLst>
          </p:cNvPr>
          <p:cNvGrpSpPr/>
          <p:nvPr/>
        </p:nvGrpSpPr>
        <p:grpSpPr>
          <a:xfrm>
            <a:off x="641722" y="2117832"/>
            <a:ext cx="10077077" cy="4648727"/>
            <a:chOff x="6549336" y="3539962"/>
            <a:chExt cx="5886642" cy="3163880"/>
          </a:xfrm>
        </p:grpSpPr>
        <p:pic>
          <p:nvPicPr>
            <p:cNvPr id="6" name="Picture 5">
              <a:extLst>
                <a:ext uri="{FF2B5EF4-FFF2-40B4-BE49-F238E27FC236}">
                  <a16:creationId xmlns:a16="http://schemas.microsoft.com/office/drawing/2014/main" id="{6264A5BA-D389-78A5-22CB-4D8F74FA5AA1}"/>
                </a:ext>
              </a:extLst>
            </p:cNvPr>
            <p:cNvPicPr>
              <a:picLocks noChangeAspect="1"/>
            </p:cNvPicPr>
            <p:nvPr/>
          </p:nvPicPr>
          <p:blipFill>
            <a:blip r:embed="rId2"/>
            <a:stretch>
              <a:fillRect/>
            </a:stretch>
          </p:blipFill>
          <p:spPr>
            <a:xfrm>
              <a:off x="6549336" y="3539962"/>
              <a:ext cx="5886642" cy="3163880"/>
            </a:xfrm>
            <a:prstGeom prst="rect">
              <a:avLst/>
            </a:prstGeom>
          </p:spPr>
        </p:pic>
        <p:cxnSp>
          <p:nvCxnSpPr>
            <p:cNvPr id="12" name="Straight Connector 11">
              <a:extLst>
                <a:ext uri="{FF2B5EF4-FFF2-40B4-BE49-F238E27FC236}">
                  <a16:creationId xmlns:a16="http://schemas.microsoft.com/office/drawing/2014/main" id="{F7182F95-3B61-8C7B-4434-9BEAFD7AD3DF}"/>
                </a:ext>
              </a:extLst>
            </p:cNvPr>
            <p:cNvCxnSpPr>
              <a:cxnSpLocks/>
            </p:cNvCxnSpPr>
            <p:nvPr/>
          </p:nvCxnSpPr>
          <p:spPr>
            <a:xfrm>
              <a:off x="7670209" y="4774942"/>
              <a:ext cx="2706301" cy="1800972"/>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434DAC09-D28E-E0CC-8120-D3DBCFD159A6}"/>
                </a:ext>
              </a:extLst>
            </p:cNvPr>
            <p:cNvSpPr/>
            <p:nvPr/>
          </p:nvSpPr>
          <p:spPr>
            <a:xfrm flipH="1" flipV="1">
              <a:off x="9911443" y="5225458"/>
              <a:ext cx="141514" cy="15697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TextBox 12">
            <a:extLst>
              <a:ext uri="{FF2B5EF4-FFF2-40B4-BE49-F238E27FC236}">
                <a16:creationId xmlns:a16="http://schemas.microsoft.com/office/drawing/2014/main" id="{CC97BF29-B507-9323-E864-A58C2BF120B7}"/>
              </a:ext>
            </a:extLst>
          </p:cNvPr>
          <p:cNvSpPr txBox="1"/>
          <p:nvPr/>
        </p:nvSpPr>
        <p:spPr>
          <a:xfrm>
            <a:off x="293450" y="332729"/>
            <a:ext cx="12207421" cy="892552"/>
          </a:xfrm>
          <a:prstGeom prst="rect">
            <a:avLst/>
          </a:prstGeom>
          <a:noFill/>
        </p:spPr>
        <p:txBody>
          <a:bodyPr wrap="square" rtlCol="0">
            <a:spAutoFit/>
          </a:bodyPr>
          <a:lstStyle/>
          <a:p>
            <a:r>
              <a:rPr kumimoji="1" lang="en-US" altLang="ja-JP" sz="2800" dirty="0"/>
              <a:t>Geometric interpretation </a:t>
            </a:r>
            <a:r>
              <a:rPr lang="en-US" altLang="ja-JP" sz="2800" dirty="0"/>
              <a:t>as a </a:t>
            </a:r>
            <a:r>
              <a:rPr lang="en-US" altLang="ja-JP" sz="2800" b="1" dirty="0">
                <a:solidFill>
                  <a:srgbClr val="FF0000"/>
                </a:solidFill>
              </a:rPr>
              <a:t>vertical gap </a:t>
            </a:r>
            <a:r>
              <a:rPr lang="en-US" altLang="ja-JP" sz="2800" dirty="0"/>
              <a:t>using the g</a:t>
            </a:r>
            <a:r>
              <a:rPr kumimoji="1" lang="en-US" altLang="ja-JP" sz="2800" dirty="0"/>
              <a:t>raph</a:t>
            </a:r>
            <a:r>
              <a:rPr lang="en-US" altLang="ja-JP" sz="2800" dirty="0"/>
              <a:t> (</a:t>
            </a:r>
            <a:r>
              <a:rPr lang="el-GR" altLang="ja-JP" sz="2800" i="0" dirty="0">
                <a:effectLst/>
                <a:latin typeface="Source Sans Pro" panose="020B0503030403020204" pitchFamily="34" charset="0"/>
              </a:rPr>
              <a:t>θ</a:t>
            </a:r>
            <a:r>
              <a:rPr lang="en-US" altLang="ja-JP" sz="2800" dirty="0"/>
              <a:t>,F(</a:t>
            </a:r>
            <a:r>
              <a:rPr lang="el-GR" altLang="ja-JP" sz="2800" i="0" dirty="0">
                <a:effectLst/>
                <a:latin typeface="Source Sans Pro" panose="020B0503030403020204" pitchFamily="34" charset="0"/>
              </a:rPr>
              <a:t>θ</a:t>
            </a:r>
            <a:r>
              <a:rPr lang="en-US" altLang="ja-JP" sz="2800" dirty="0"/>
              <a:t>)):</a:t>
            </a:r>
          </a:p>
          <a:p>
            <a:endParaRPr kumimoji="1" lang="ja-JP" altLang="en-US" sz="2400" dirty="0"/>
          </a:p>
        </p:txBody>
      </p:sp>
      <p:sp>
        <p:nvSpPr>
          <p:cNvPr id="14" name="TextBox 13">
            <a:extLst>
              <a:ext uri="{FF2B5EF4-FFF2-40B4-BE49-F238E27FC236}">
                <a16:creationId xmlns:a16="http://schemas.microsoft.com/office/drawing/2014/main" id="{B9194129-AE61-4D34-223C-0B47A4ADC4CA}"/>
              </a:ext>
            </a:extLst>
          </p:cNvPr>
          <p:cNvSpPr txBox="1"/>
          <p:nvPr/>
        </p:nvSpPr>
        <p:spPr>
          <a:xfrm>
            <a:off x="521508" y="1225281"/>
            <a:ext cx="6899818" cy="461665"/>
          </a:xfrm>
          <a:prstGeom prst="rect">
            <a:avLst/>
          </a:prstGeom>
          <a:noFill/>
        </p:spPr>
        <p:txBody>
          <a:bodyPr wrap="square">
            <a:spAutoFit/>
          </a:bodyPr>
          <a:lstStyle/>
          <a:p>
            <a:r>
              <a:rPr lang="en-US" altLang="ja-JP" sz="2400" b="1" dirty="0">
                <a:solidFill>
                  <a:srgbClr val="FF0000"/>
                </a:solidFill>
              </a:rPr>
              <a:t>B</a:t>
            </a:r>
            <a:r>
              <a:rPr lang="en-US" altLang="ja-JP" sz="2400" b="1" baseline="-25000" dirty="0">
                <a:solidFill>
                  <a:srgbClr val="FF0000"/>
                </a:solidFill>
              </a:rPr>
              <a:t>F</a:t>
            </a:r>
            <a:r>
              <a:rPr lang="en-US" altLang="ja-JP" sz="2400" b="1" dirty="0">
                <a:solidFill>
                  <a:srgbClr val="FF0000"/>
                </a:solidFill>
              </a:rPr>
              <a:t>(</a:t>
            </a:r>
            <a:r>
              <a:rPr lang="el-GR" altLang="ja-JP" sz="2400" b="1" i="0" dirty="0">
                <a:solidFill>
                  <a:srgbClr val="FF0000"/>
                </a:solidFill>
                <a:effectLst/>
                <a:latin typeface="Source Sans Pro" panose="020B0503030403020204" pitchFamily="34" charset="0"/>
              </a:rPr>
              <a:t>θ</a:t>
            </a:r>
            <a:r>
              <a:rPr lang="en-US" altLang="ja-JP" sz="2400" b="1" i="0" baseline="-25000" dirty="0">
                <a:solidFill>
                  <a:srgbClr val="FF0000"/>
                </a:solidFill>
                <a:effectLst/>
                <a:latin typeface="Source Sans Pro" panose="020B0503030403020204" pitchFamily="34" charset="0"/>
              </a:rPr>
              <a:t>1</a:t>
            </a:r>
            <a:r>
              <a:rPr lang="el-GR" altLang="ja-JP" sz="2400" b="1" i="0" dirty="0">
                <a:solidFill>
                  <a:srgbClr val="FF0000"/>
                </a:solidFill>
                <a:effectLst/>
                <a:latin typeface="Source Sans Pro" panose="020B0503030403020204" pitchFamily="34" charset="0"/>
              </a:rPr>
              <a:t> </a:t>
            </a:r>
            <a:r>
              <a:rPr lang="en-US" altLang="ja-JP" sz="2400" b="1" dirty="0">
                <a:solidFill>
                  <a:srgbClr val="FF0000"/>
                </a:solidFill>
              </a:rPr>
              <a:t>:</a:t>
            </a:r>
            <a:r>
              <a:rPr lang="el-GR" altLang="ja-JP" sz="2400" b="1" i="0" dirty="0">
                <a:solidFill>
                  <a:srgbClr val="FF0000"/>
                </a:solidFill>
                <a:effectLst/>
                <a:latin typeface="Source Sans Pro" panose="020B0503030403020204" pitchFamily="34" charset="0"/>
              </a:rPr>
              <a:t> θ</a:t>
            </a:r>
            <a:r>
              <a:rPr lang="en-US" altLang="ja-JP" sz="2400" b="1" i="0" baseline="-25000" dirty="0">
                <a:solidFill>
                  <a:srgbClr val="FF0000"/>
                </a:solidFill>
                <a:effectLst/>
                <a:latin typeface="Source Sans Pro" panose="020B0503030403020204" pitchFamily="34" charset="0"/>
              </a:rPr>
              <a:t>2</a:t>
            </a:r>
            <a:r>
              <a:rPr lang="en-US" altLang="ja-JP" sz="2400" b="1" dirty="0">
                <a:solidFill>
                  <a:srgbClr val="FF0000"/>
                </a:solidFill>
              </a:rPr>
              <a:t>) = </a:t>
            </a:r>
            <a:r>
              <a:rPr lang="en-US" altLang="ja-JP" sz="2400" dirty="0">
                <a:solidFill>
                  <a:srgbClr val="00B050"/>
                </a:solidFill>
              </a:rPr>
              <a:t>F(</a:t>
            </a:r>
            <a:r>
              <a:rPr lang="el-GR" altLang="ja-JP" sz="2400" i="0" dirty="0">
                <a:solidFill>
                  <a:srgbClr val="00B050"/>
                </a:solidFill>
                <a:effectLst/>
                <a:latin typeface="Source Sans Pro" panose="020B0503030403020204" pitchFamily="34" charset="0"/>
              </a:rPr>
              <a:t>θ</a:t>
            </a:r>
            <a:r>
              <a:rPr lang="en-US" altLang="ja-JP" sz="2400" i="0" baseline="-25000" dirty="0">
                <a:solidFill>
                  <a:srgbClr val="00B050"/>
                </a:solidFill>
                <a:effectLst/>
                <a:latin typeface="Source Sans Pro" panose="020B0503030403020204" pitchFamily="34" charset="0"/>
              </a:rPr>
              <a:t>1</a:t>
            </a:r>
            <a:r>
              <a:rPr lang="en-US" altLang="ja-JP" sz="2400" dirty="0">
                <a:solidFill>
                  <a:srgbClr val="00B050"/>
                </a:solidFill>
              </a:rPr>
              <a:t>)</a:t>
            </a:r>
            <a:r>
              <a:rPr lang="en-US" altLang="ja-JP" sz="2400" dirty="0"/>
              <a:t> - </a:t>
            </a:r>
            <a:r>
              <a:rPr lang="en-US" altLang="ja-JP" sz="2400" dirty="0">
                <a:solidFill>
                  <a:schemeClr val="tx2">
                    <a:lumMod val="50000"/>
                    <a:lumOff val="50000"/>
                  </a:schemeClr>
                </a:solidFill>
              </a:rPr>
              <a:t>(F(</a:t>
            </a:r>
            <a:r>
              <a:rPr lang="el-GR" altLang="ja-JP" sz="2400" i="0" dirty="0">
                <a:solidFill>
                  <a:schemeClr val="tx2">
                    <a:lumMod val="50000"/>
                    <a:lumOff val="50000"/>
                  </a:schemeClr>
                </a:solidFill>
                <a:effectLst/>
                <a:latin typeface="Source Sans Pro" panose="020B0503030403020204" pitchFamily="34" charset="0"/>
              </a:rPr>
              <a:t>θ</a:t>
            </a:r>
            <a:r>
              <a:rPr lang="en-US" altLang="ja-JP" sz="2400" baseline="-25000" dirty="0">
                <a:solidFill>
                  <a:schemeClr val="tx2">
                    <a:lumMod val="50000"/>
                    <a:lumOff val="50000"/>
                  </a:schemeClr>
                </a:solidFill>
                <a:latin typeface="Source Sans Pro" panose="020B0503030403020204" pitchFamily="34" charset="0"/>
              </a:rPr>
              <a:t>2</a:t>
            </a:r>
            <a:r>
              <a:rPr lang="en-US" altLang="ja-JP" sz="2400" dirty="0">
                <a:solidFill>
                  <a:schemeClr val="tx2">
                    <a:lumMod val="50000"/>
                    <a:lumOff val="50000"/>
                  </a:schemeClr>
                </a:solidFill>
              </a:rPr>
              <a:t>)+&lt;</a:t>
            </a:r>
            <a:r>
              <a:rPr lang="el-GR" altLang="ja-JP" sz="2400" i="0" dirty="0">
                <a:solidFill>
                  <a:schemeClr val="tx2">
                    <a:lumMod val="50000"/>
                    <a:lumOff val="50000"/>
                  </a:schemeClr>
                </a:solidFill>
                <a:effectLst/>
                <a:latin typeface="Source Sans Pro" panose="020B0503030403020204" pitchFamily="34" charset="0"/>
              </a:rPr>
              <a:t> θ</a:t>
            </a:r>
            <a:r>
              <a:rPr lang="en-US" altLang="ja-JP" sz="2400" i="0" baseline="-25000" dirty="0">
                <a:solidFill>
                  <a:schemeClr val="tx2">
                    <a:lumMod val="50000"/>
                    <a:lumOff val="50000"/>
                  </a:schemeClr>
                </a:solidFill>
                <a:effectLst/>
                <a:latin typeface="Source Sans Pro" panose="020B0503030403020204" pitchFamily="34" charset="0"/>
              </a:rPr>
              <a:t>1</a:t>
            </a:r>
            <a:r>
              <a:rPr lang="el-GR" altLang="ja-JP" sz="2400" i="0" dirty="0">
                <a:solidFill>
                  <a:schemeClr val="tx2">
                    <a:lumMod val="50000"/>
                    <a:lumOff val="50000"/>
                  </a:schemeClr>
                </a:solidFill>
                <a:effectLst/>
                <a:latin typeface="Source Sans Pro" panose="020B0503030403020204" pitchFamily="34" charset="0"/>
              </a:rPr>
              <a:t> </a:t>
            </a:r>
            <a:r>
              <a:rPr lang="en-US" altLang="ja-JP" sz="2400" i="0" dirty="0">
                <a:solidFill>
                  <a:schemeClr val="tx2">
                    <a:lumMod val="50000"/>
                    <a:lumOff val="50000"/>
                  </a:schemeClr>
                </a:solidFill>
                <a:effectLst/>
                <a:latin typeface="Source Sans Pro" panose="020B0503030403020204" pitchFamily="34" charset="0"/>
              </a:rPr>
              <a:t>-</a:t>
            </a:r>
            <a:r>
              <a:rPr lang="el-GR" altLang="ja-JP" sz="2400" i="0" dirty="0">
                <a:solidFill>
                  <a:schemeClr val="tx2">
                    <a:lumMod val="50000"/>
                    <a:lumOff val="50000"/>
                  </a:schemeClr>
                </a:solidFill>
                <a:effectLst/>
                <a:latin typeface="Source Sans Pro" panose="020B0503030403020204" pitchFamily="34" charset="0"/>
              </a:rPr>
              <a:t> θ</a:t>
            </a:r>
            <a:r>
              <a:rPr lang="en-US" altLang="ja-JP" sz="2400" i="0" baseline="-25000" dirty="0">
                <a:solidFill>
                  <a:schemeClr val="tx2">
                    <a:lumMod val="50000"/>
                    <a:lumOff val="50000"/>
                  </a:schemeClr>
                </a:solidFill>
                <a:effectLst/>
                <a:latin typeface="Source Sans Pro" panose="020B0503030403020204" pitchFamily="34" charset="0"/>
              </a:rPr>
              <a:t>2 ,</a:t>
            </a:r>
            <a:r>
              <a:rPr lang="el-GR" altLang="ja-JP" sz="2400" i="0" dirty="0">
                <a:solidFill>
                  <a:schemeClr val="tx2">
                    <a:lumMod val="50000"/>
                    <a:lumOff val="50000"/>
                  </a:schemeClr>
                </a:solidFill>
                <a:effectLst/>
                <a:latin typeface="Source Sans Pro" panose="020B0503030403020204" pitchFamily="34" charset="0"/>
              </a:rPr>
              <a:t> ∇</a:t>
            </a:r>
            <a:r>
              <a:rPr lang="en-US" altLang="ja-JP" sz="2400" i="0" dirty="0">
                <a:solidFill>
                  <a:schemeClr val="tx2">
                    <a:lumMod val="50000"/>
                    <a:lumOff val="50000"/>
                  </a:schemeClr>
                </a:solidFill>
                <a:effectLst/>
                <a:latin typeface="Source Sans Pro" panose="020B0503030403020204" pitchFamily="34" charset="0"/>
              </a:rPr>
              <a:t>F(</a:t>
            </a:r>
            <a:r>
              <a:rPr lang="el-GR" altLang="ja-JP" sz="2400" i="0" dirty="0">
                <a:solidFill>
                  <a:schemeClr val="tx2">
                    <a:lumMod val="50000"/>
                    <a:lumOff val="50000"/>
                  </a:schemeClr>
                </a:solidFill>
                <a:effectLst/>
                <a:latin typeface="Source Sans Pro" panose="020B0503030403020204" pitchFamily="34" charset="0"/>
              </a:rPr>
              <a:t>θ</a:t>
            </a:r>
            <a:r>
              <a:rPr lang="en-US" altLang="ja-JP" sz="2400" i="0" baseline="-25000" dirty="0">
                <a:solidFill>
                  <a:schemeClr val="tx2">
                    <a:lumMod val="50000"/>
                    <a:lumOff val="50000"/>
                  </a:schemeClr>
                </a:solidFill>
                <a:effectLst/>
                <a:latin typeface="Source Sans Pro" panose="020B0503030403020204" pitchFamily="34" charset="0"/>
              </a:rPr>
              <a:t>2</a:t>
            </a:r>
            <a:r>
              <a:rPr lang="en-US" altLang="ja-JP" sz="2400" i="0" dirty="0">
                <a:solidFill>
                  <a:schemeClr val="tx2">
                    <a:lumMod val="50000"/>
                    <a:lumOff val="50000"/>
                  </a:schemeClr>
                </a:solidFill>
                <a:effectLst/>
                <a:latin typeface="Source Sans Pro" panose="020B0503030403020204" pitchFamily="34" charset="0"/>
              </a:rPr>
              <a:t>)</a:t>
            </a:r>
            <a:r>
              <a:rPr lang="en-US" altLang="ja-JP" sz="2400" i="0" baseline="-25000" dirty="0">
                <a:solidFill>
                  <a:schemeClr val="tx2">
                    <a:lumMod val="50000"/>
                    <a:lumOff val="50000"/>
                  </a:schemeClr>
                </a:solidFill>
                <a:effectLst/>
                <a:latin typeface="Source Sans Pro" panose="020B0503030403020204" pitchFamily="34" charset="0"/>
              </a:rPr>
              <a:t> </a:t>
            </a:r>
            <a:r>
              <a:rPr lang="en-US" altLang="ja-JP" sz="2400" dirty="0">
                <a:solidFill>
                  <a:schemeClr val="tx2">
                    <a:lumMod val="50000"/>
                    <a:lumOff val="50000"/>
                  </a:schemeClr>
                </a:solidFill>
              </a:rPr>
              <a:t>&gt;)</a:t>
            </a:r>
            <a:endParaRPr lang="ja-JP" altLang="en-US" sz="2400" dirty="0">
              <a:solidFill>
                <a:schemeClr val="tx2">
                  <a:lumMod val="50000"/>
                  <a:lumOff val="50000"/>
                </a:schemeClr>
              </a:solidFill>
            </a:endParaRPr>
          </a:p>
        </p:txBody>
      </p:sp>
      <p:sp>
        <p:nvSpPr>
          <p:cNvPr id="15" name="TextBox 14">
            <a:extLst>
              <a:ext uri="{FF2B5EF4-FFF2-40B4-BE49-F238E27FC236}">
                <a16:creationId xmlns:a16="http://schemas.microsoft.com/office/drawing/2014/main" id="{A8B3BBFB-1AF4-FC58-4671-91DCDE6D3D75}"/>
              </a:ext>
            </a:extLst>
          </p:cNvPr>
          <p:cNvSpPr txBox="1"/>
          <p:nvPr/>
        </p:nvSpPr>
        <p:spPr>
          <a:xfrm>
            <a:off x="3026491" y="1920096"/>
            <a:ext cx="8881029" cy="830997"/>
          </a:xfrm>
          <a:prstGeom prst="rect">
            <a:avLst/>
          </a:prstGeom>
          <a:noFill/>
        </p:spPr>
        <p:txBody>
          <a:bodyPr wrap="square" rtlCol="0">
            <a:spAutoFit/>
          </a:bodyPr>
          <a:lstStyle/>
          <a:p>
            <a:r>
              <a:rPr kumimoji="1" lang="en-US" altLang="ja-JP" sz="2400" dirty="0">
                <a:solidFill>
                  <a:srgbClr val="FF0000"/>
                </a:solidFill>
              </a:rPr>
              <a:t> </a:t>
            </a:r>
            <a:r>
              <a:rPr kumimoji="1" lang="en-US" altLang="ja-JP" sz="2400" dirty="0">
                <a:solidFill>
                  <a:schemeClr val="tx2">
                    <a:lumMod val="50000"/>
                    <a:lumOff val="50000"/>
                  </a:schemeClr>
                </a:solidFill>
              </a:rPr>
              <a:t>= T</a:t>
            </a:r>
            <a:r>
              <a:rPr lang="el-GR" altLang="ja-JP" sz="2400" i="0" baseline="-25000" dirty="0">
                <a:solidFill>
                  <a:schemeClr val="tx2">
                    <a:lumMod val="50000"/>
                    <a:lumOff val="50000"/>
                  </a:schemeClr>
                </a:solidFill>
                <a:effectLst/>
                <a:latin typeface="Source Sans Pro" panose="020B0503030403020204" pitchFamily="34" charset="0"/>
              </a:rPr>
              <a:t>θ</a:t>
            </a:r>
            <a:r>
              <a:rPr lang="en-US" altLang="ja-JP" sz="2400" i="0" baseline="-25000" dirty="0">
                <a:solidFill>
                  <a:schemeClr val="tx2">
                    <a:lumMod val="50000"/>
                    <a:lumOff val="50000"/>
                  </a:schemeClr>
                </a:solidFill>
                <a:effectLst/>
                <a:latin typeface="Source Sans Pro" panose="020B0503030403020204" pitchFamily="34" charset="0"/>
              </a:rPr>
              <a:t>2</a:t>
            </a:r>
            <a:r>
              <a:rPr lang="en-US" altLang="ja-JP" dirty="0">
                <a:solidFill>
                  <a:schemeClr val="tx2">
                    <a:lumMod val="50000"/>
                    <a:lumOff val="50000"/>
                  </a:schemeClr>
                </a:solidFill>
              </a:rPr>
              <a:t>(</a:t>
            </a:r>
            <a:r>
              <a:rPr lang="el-GR" altLang="ja-JP" dirty="0">
                <a:solidFill>
                  <a:schemeClr val="tx2">
                    <a:lumMod val="50000"/>
                    <a:lumOff val="50000"/>
                  </a:schemeClr>
                </a:solidFill>
              </a:rPr>
              <a:t>θ</a:t>
            </a:r>
            <a:r>
              <a:rPr lang="en-US" altLang="ja-JP" baseline="-25000" dirty="0">
                <a:solidFill>
                  <a:schemeClr val="tx2">
                    <a:lumMod val="50000"/>
                    <a:lumOff val="50000"/>
                  </a:schemeClr>
                </a:solidFill>
              </a:rPr>
              <a:t>1</a:t>
            </a:r>
            <a:r>
              <a:rPr lang="en-US" altLang="ja-JP" dirty="0">
                <a:solidFill>
                  <a:schemeClr val="tx2">
                    <a:lumMod val="50000"/>
                    <a:lumOff val="50000"/>
                  </a:schemeClr>
                </a:solidFill>
              </a:rPr>
              <a:t>)</a:t>
            </a:r>
            <a:r>
              <a:rPr kumimoji="1" lang="en-US" altLang="ja-JP" sz="2400" dirty="0">
                <a:solidFill>
                  <a:srgbClr val="FF0000"/>
                </a:solidFill>
              </a:rPr>
              <a:t> </a:t>
            </a:r>
            <a:r>
              <a:rPr kumimoji="1" lang="en-US" altLang="ja-JP" sz="2400" dirty="0"/>
              <a:t>:</a:t>
            </a:r>
            <a:r>
              <a:rPr kumimoji="1" lang="en-US" altLang="ja-JP" sz="2400" dirty="0">
                <a:solidFill>
                  <a:srgbClr val="FF0000"/>
                </a:solidFill>
              </a:rPr>
              <a:t> </a:t>
            </a:r>
            <a:r>
              <a:rPr kumimoji="1" lang="en-US" altLang="ja-JP" sz="2400" dirty="0"/>
              <a:t>Tangent of the function graph at </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2</a:t>
            </a:r>
            <a:r>
              <a:rPr kumimoji="1" lang="en-US" altLang="ja-JP" sz="2400" dirty="0"/>
              <a:t> evaluated at </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kumimoji="1" lang="en-US" altLang="ja-JP" sz="2400" dirty="0"/>
              <a:t> </a:t>
            </a:r>
            <a:endParaRPr lang="en-US" altLang="ja-JP" sz="2400" dirty="0"/>
          </a:p>
          <a:p>
            <a:endParaRPr kumimoji="1" lang="ja-JP" altLang="en-US" sz="2400" dirty="0"/>
          </a:p>
        </p:txBody>
      </p:sp>
      <p:pic>
        <p:nvPicPr>
          <p:cNvPr id="4" name="Picture 2" descr="UnderBrace">
            <a:extLst>
              <a:ext uri="{FF2B5EF4-FFF2-40B4-BE49-F238E27FC236}">
                <a16:creationId xmlns:a16="http://schemas.microsoft.com/office/drawing/2014/main" id="{99D93B6C-1769-34B3-52AE-EA273B327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180" y="1155796"/>
            <a:ext cx="6174210" cy="84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244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5735-1DE6-FE1D-EFEA-8798668FEEBC}"/>
              </a:ext>
            </a:extLst>
          </p:cNvPr>
          <p:cNvSpPr>
            <a:spLocks noGrp="1"/>
          </p:cNvSpPr>
          <p:nvPr>
            <p:ph type="title"/>
          </p:nvPr>
        </p:nvSpPr>
        <p:spPr>
          <a:xfrm>
            <a:off x="166991" y="153192"/>
            <a:ext cx="10515600" cy="1325563"/>
          </a:xfrm>
        </p:spPr>
        <p:txBody>
          <a:bodyPr/>
          <a:lstStyle/>
          <a:p>
            <a:r>
              <a:rPr kumimoji="1" lang="en-US" altLang="ja-JP" b="1" dirty="0">
                <a:solidFill>
                  <a:schemeClr val="accent4"/>
                </a:solidFill>
              </a:rPr>
              <a:t>Example: Euclidean spheres </a:t>
            </a:r>
            <a:br>
              <a:rPr kumimoji="1" lang="en-US" altLang="ja-JP" b="1" dirty="0">
                <a:solidFill>
                  <a:schemeClr val="accent4"/>
                </a:solidFill>
              </a:rPr>
            </a:br>
            <a:r>
              <a:rPr kumimoji="1" lang="en-US" altLang="ja-JP" b="1" dirty="0">
                <a:solidFill>
                  <a:schemeClr val="accent4"/>
                </a:solidFill>
              </a:rPr>
              <a:t>potential function</a:t>
            </a:r>
            <a:r>
              <a:rPr lang="en-US" altLang="ja-JP" b="1" dirty="0">
                <a:solidFill>
                  <a:schemeClr val="accent4"/>
                </a:solidFill>
                <a:sym typeface="Wingdings" panose="05000000000000000000" pitchFamily="2" charset="2"/>
              </a:rPr>
              <a:t>: P</a:t>
            </a:r>
            <a:r>
              <a:rPr kumimoji="1" lang="en-US" altLang="ja-JP" b="1" dirty="0">
                <a:solidFill>
                  <a:schemeClr val="accent4"/>
                </a:solidFill>
              </a:rPr>
              <a:t>araboloid, L22</a:t>
            </a:r>
            <a:endParaRPr kumimoji="1" lang="ja-JP" altLang="en-US" b="1" dirty="0">
              <a:solidFill>
                <a:schemeClr val="accent4"/>
              </a:solidFill>
            </a:endParaRPr>
          </a:p>
        </p:txBody>
      </p:sp>
      <p:pic>
        <p:nvPicPr>
          <p:cNvPr id="7" name="Picture 6">
            <a:extLst>
              <a:ext uri="{FF2B5EF4-FFF2-40B4-BE49-F238E27FC236}">
                <a16:creationId xmlns:a16="http://schemas.microsoft.com/office/drawing/2014/main" id="{3E46E849-8BAB-E4B6-35B2-E47B15FC7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5781" y="584149"/>
            <a:ext cx="2844851" cy="2844851"/>
          </a:xfrm>
          <a:prstGeom prst="rect">
            <a:avLst/>
          </a:prstGeom>
        </p:spPr>
      </p:pic>
      <p:sp>
        <p:nvSpPr>
          <p:cNvPr id="8" name="TextBox 7">
            <a:extLst>
              <a:ext uri="{FF2B5EF4-FFF2-40B4-BE49-F238E27FC236}">
                <a16:creationId xmlns:a16="http://schemas.microsoft.com/office/drawing/2014/main" id="{4654AB0A-10EB-D270-083A-B7497218C856}"/>
              </a:ext>
            </a:extLst>
          </p:cNvPr>
          <p:cNvSpPr txBox="1"/>
          <p:nvPr/>
        </p:nvSpPr>
        <p:spPr>
          <a:xfrm>
            <a:off x="7860323" y="144422"/>
            <a:ext cx="4249881" cy="369332"/>
          </a:xfrm>
          <a:prstGeom prst="rect">
            <a:avLst/>
          </a:prstGeom>
          <a:noFill/>
        </p:spPr>
        <p:txBody>
          <a:bodyPr wrap="none" rtlCol="0">
            <a:spAutoFit/>
          </a:bodyPr>
          <a:lstStyle/>
          <a:p>
            <a:r>
              <a:rPr kumimoji="1" lang="en-US" altLang="ja-JP" b="1" dirty="0"/>
              <a:t>Top view displays the union of disks</a:t>
            </a:r>
            <a:endParaRPr kumimoji="1" lang="ja-JP" altLang="en-US" b="1" dirty="0"/>
          </a:p>
        </p:txBody>
      </p:sp>
      <p:sp>
        <p:nvSpPr>
          <p:cNvPr id="4" name="TextBox 3">
            <a:extLst>
              <a:ext uri="{FF2B5EF4-FFF2-40B4-BE49-F238E27FC236}">
                <a16:creationId xmlns:a16="http://schemas.microsoft.com/office/drawing/2014/main" id="{E853800D-37B8-C0B5-1BFF-6AEDD2F5EBF5}"/>
              </a:ext>
            </a:extLst>
          </p:cNvPr>
          <p:cNvSpPr txBox="1"/>
          <p:nvPr/>
        </p:nvSpPr>
        <p:spPr>
          <a:xfrm>
            <a:off x="7360545" y="3854502"/>
            <a:ext cx="6899818" cy="400110"/>
          </a:xfrm>
          <a:prstGeom prst="rect">
            <a:avLst/>
          </a:prstGeom>
          <a:noFill/>
        </p:spPr>
        <p:txBody>
          <a:bodyPr wrap="square">
            <a:spAutoFit/>
          </a:bodyPr>
          <a:lstStyle/>
          <a:p>
            <a:r>
              <a:rPr lang="en-US" altLang="ja-JP" sz="2000" dirty="0"/>
              <a:t>B</a:t>
            </a:r>
            <a:r>
              <a:rPr lang="en-US" altLang="ja-JP" sz="2000" baseline="-25000" dirty="0"/>
              <a:t>F</a:t>
            </a:r>
            <a:r>
              <a:rPr lang="en-US" altLang="ja-JP" sz="2000" dirty="0"/>
              <a:t>(</a:t>
            </a:r>
            <a:r>
              <a:rPr lang="el-GR" altLang="ja-JP" sz="2000" i="0" dirty="0">
                <a:effectLst/>
                <a:latin typeface="Source Sans Pro" panose="020B0503030403020204" pitchFamily="34" charset="0"/>
              </a:rPr>
              <a:t>θ</a:t>
            </a:r>
            <a:r>
              <a:rPr lang="en-US" altLang="ja-JP" sz="2000" i="0" baseline="-25000" dirty="0">
                <a:effectLst/>
                <a:latin typeface="Source Sans Pro" panose="020B0503030403020204" pitchFamily="34" charset="0"/>
              </a:rPr>
              <a:t>1</a:t>
            </a:r>
            <a:r>
              <a:rPr lang="el-GR" altLang="ja-JP" sz="2000" i="0" dirty="0">
                <a:effectLst/>
                <a:latin typeface="Source Sans Pro" panose="020B0503030403020204" pitchFamily="34" charset="0"/>
              </a:rPr>
              <a:t> </a:t>
            </a:r>
            <a:r>
              <a:rPr lang="en-US" altLang="ja-JP" sz="2000" dirty="0"/>
              <a:t>:</a:t>
            </a:r>
            <a:r>
              <a:rPr lang="el-GR" altLang="ja-JP" sz="2000" i="0" dirty="0">
                <a:effectLst/>
                <a:latin typeface="Source Sans Pro" panose="020B0503030403020204" pitchFamily="34" charset="0"/>
              </a:rPr>
              <a:t> θ</a:t>
            </a:r>
            <a:r>
              <a:rPr lang="en-US" altLang="ja-JP" sz="2000" i="0" baseline="-25000" dirty="0">
                <a:effectLst/>
                <a:latin typeface="Source Sans Pro" panose="020B0503030403020204" pitchFamily="34" charset="0"/>
              </a:rPr>
              <a:t>2</a:t>
            </a:r>
            <a:r>
              <a:rPr lang="en-US" altLang="ja-JP" sz="2000" dirty="0"/>
              <a:t>)=F(</a:t>
            </a:r>
            <a:r>
              <a:rPr lang="el-GR" altLang="ja-JP" sz="2000" i="0" dirty="0">
                <a:effectLst/>
                <a:latin typeface="Source Sans Pro" panose="020B0503030403020204" pitchFamily="34" charset="0"/>
              </a:rPr>
              <a:t>θ</a:t>
            </a:r>
            <a:r>
              <a:rPr lang="en-US" altLang="ja-JP" sz="2000" i="0" baseline="-25000" dirty="0">
                <a:effectLst/>
                <a:latin typeface="Source Sans Pro" panose="020B0503030403020204" pitchFamily="34" charset="0"/>
              </a:rPr>
              <a:t>1</a:t>
            </a:r>
            <a:r>
              <a:rPr lang="en-US" altLang="ja-JP" sz="2000" dirty="0"/>
              <a:t>)-F(</a:t>
            </a:r>
            <a:r>
              <a:rPr lang="el-GR" altLang="ja-JP" sz="2000" i="0" dirty="0">
                <a:effectLst/>
                <a:latin typeface="Source Sans Pro" panose="020B0503030403020204" pitchFamily="34" charset="0"/>
              </a:rPr>
              <a:t>θ</a:t>
            </a:r>
            <a:r>
              <a:rPr lang="en-US" altLang="ja-JP" sz="2000" baseline="-25000" dirty="0">
                <a:latin typeface="Source Sans Pro" panose="020B0503030403020204" pitchFamily="34" charset="0"/>
              </a:rPr>
              <a:t>2</a:t>
            </a:r>
            <a:r>
              <a:rPr lang="en-US" altLang="ja-JP" sz="2000" dirty="0"/>
              <a:t>)-&lt;</a:t>
            </a:r>
            <a:r>
              <a:rPr lang="el-GR" altLang="ja-JP" sz="2000" i="0" dirty="0">
                <a:effectLst/>
                <a:latin typeface="Source Sans Pro" panose="020B0503030403020204" pitchFamily="34" charset="0"/>
              </a:rPr>
              <a:t> θ</a:t>
            </a:r>
            <a:r>
              <a:rPr lang="en-US" altLang="ja-JP" sz="2000" i="0" baseline="-25000" dirty="0">
                <a:effectLst/>
                <a:latin typeface="Source Sans Pro" panose="020B0503030403020204" pitchFamily="34" charset="0"/>
              </a:rPr>
              <a:t>1</a:t>
            </a:r>
            <a:r>
              <a:rPr lang="el-GR" altLang="ja-JP" sz="2000" i="0" dirty="0">
                <a:effectLst/>
                <a:latin typeface="Source Sans Pro" panose="020B0503030403020204" pitchFamily="34" charset="0"/>
              </a:rPr>
              <a:t> </a:t>
            </a:r>
            <a:r>
              <a:rPr lang="en-US" altLang="ja-JP" sz="2000" i="0" dirty="0">
                <a:effectLst/>
                <a:latin typeface="Source Sans Pro" panose="020B0503030403020204" pitchFamily="34" charset="0"/>
              </a:rPr>
              <a:t>-</a:t>
            </a:r>
            <a:r>
              <a:rPr lang="el-GR" altLang="ja-JP" sz="2000" i="0" dirty="0">
                <a:effectLst/>
                <a:latin typeface="Source Sans Pro" panose="020B0503030403020204" pitchFamily="34" charset="0"/>
              </a:rPr>
              <a:t> θ</a:t>
            </a:r>
            <a:r>
              <a:rPr lang="en-US" altLang="ja-JP" sz="2000" i="0" baseline="-25000" dirty="0">
                <a:effectLst/>
                <a:latin typeface="Source Sans Pro" panose="020B0503030403020204" pitchFamily="34" charset="0"/>
              </a:rPr>
              <a:t>2 ,</a:t>
            </a:r>
            <a:r>
              <a:rPr lang="el-GR" altLang="ja-JP" sz="2000" i="0" dirty="0">
                <a:effectLst/>
                <a:latin typeface="Source Sans Pro" panose="020B0503030403020204" pitchFamily="34" charset="0"/>
              </a:rPr>
              <a:t> ∇</a:t>
            </a:r>
            <a:r>
              <a:rPr lang="en-US" altLang="ja-JP" sz="2000" i="0" dirty="0">
                <a:effectLst/>
                <a:latin typeface="Source Sans Pro" panose="020B0503030403020204" pitchFamily="34" charset="0"/>
              </a:rPr>
              <a:t>F(</a:t>
            </a:r>
            <a:r>
              <a:rPr lang="el-GR" altLang="ja-JP" sz="2000" i="0" dirty="0">
                <a:effectLst/>
                <a:latin typeface="Source Sans Pro" panose="020B0503030403020204" pitchFamily="34" charset="0"/>
              </a:rPr>
              <a:t>θ</a:t>
            </a:r>
            <a:r>
              <a:rPr lang="en-US" altLang="ja-JP" sz="2000" i="0" baseline="-25000" dirty="0">
                <a:effectLst/>
                <a:latin typeface="Source Sans Pro" panose="020B0503030403020204" pitchFamily="34" charset="0"/>
              </a:rPr>
              <a:t>2</a:t>
            </a:r>
            <a:r>
              <a:rPr lang="en-US" altLang="ja-JP" sz="2000" i="0" dirty="0">
                <a:effectLst/>
                <a:latin typeface="Source Sans Pro" panose="020B0503030403020204" pitchFamily="34" charset="0"/>
              </a:rPr>
              <a:t>)</a:t>
            </a:r>
            <a:r>
              <a:rPr lang="en-US" altLang="ja-JP" sz="2000" i="0" baseline="-25000" dirty="0">
                <a:effectLst/>
                <a:latin typeface="Source Sans Pro" panose="020B0503030403020204" pitchFamily="34" charset="0"/>
              </a:rPr>
              <a:t> </a:t>
            </a:r>
            <a:r>
              <a:rPr lang="en-US" altLang="ja-JP" sz="2000" dirty="0"/>
              <a:t>&gt;</a:t>
            </a:r>
            <a:endParaRPr lang="ja-JP" altLang="en-US" sz="2000" dirty="0"/>
          </a:p>
        </p:txBody>
      </p:sp>
      <p:pic>
        <p:nvPicPr>
          <p:cNvPr id="9" name="Picture 8">
            <a:extLst>
              <a:ext uri="{FF2B5EF4-FFF2-40B4-BE49-F238E27FC236}">
                <a16:creationId xmlns:a16="http://schemas.microsoft.com/office/drawing/2014/main" id="{9689A7AF-7591-D280-D9F5-C490A729176D}"/>
              </a:ext>
            </a:extLst>
          </p:cNvPr>
          <p:cNvPicPr>
            <a:picLocks noChangeAspect="1"/>
          </p:cNvPicPr>
          <p:nvPr/>
        </p:nvPicPr>
        <p:blipFill>
          <a:blip r:embed="rId4"/>
          <a:stretch>
            <a:fillRect/>
          </a:stretch>
        </p:blipFill>
        <p:spPr>
          <a:xfrm>
            <a:off x="206942" y="1423784"/>
            <a:ext cx="5123084" cy="5261546"/>
          </a:xfrm>
          <a:prstGeom prst="rect">
            <a:avLst/>
          </a:prstGeom>
        </p:spPr>
      </p:pic>
      <p:sp>
        <p:nvSpPr>
          <p:cNvPr id="12" name="TextBox 11">
            <a:extLst>
              <a:ext uri="{FF2B5EF4-FFF2-40B4-BE49-F238E27FC236}">
                <a16:creationId xmlns:a16="http://schemas.microsoft.com/office/drawing/2014/main" id="{241F18C3-FE0E-CE76-2FA5-B62E11E566A4}"/>
              </a:ext>
            </a:extLst>
          </p:cNvPr>
          <p:cNvSpPr txBox="1"/>
          <p:nvPr/>
        </p:nvSpPr>
        <p:spPr>
          <a:xfrm>
            <a:off x="4835488" y="5904519"/>
            <a:ext cx="7362913" cy="646331"/>
          </a:xfrm>
          <a:prstGeom prst="rect">
            <a:avLst/>
          </a:prstGeom>
          <a:noFill/>
        </p:spPr>
        <p:txBody>
          <a:bodyPr wrap="none" rtlCol="0">
            <a:spAutoFit/>
          </a:bodyPr>
          <a:lstStyle/>
          <a:p>
            <a:r>
              <a:rPr kumimoji="1" lang="en-US" altLang="ja-JP" dirty="0"/>
              <a:t>Well-known “paraboloid transform” in computational geometry</a:t>
            </a:r>
          </a:p>
          <a:p>
            <a:r>
              <a:rPr lang="en-US" altLang="ja-JP" dirty="0"/>
              <a:t>Used for computing (Bregman) Voronoi and dual Delaunay complex</a:t>
            </a:r>
            <a:endParaRPr kumimoji="1" lang="ja-JP" altLang="en-US" dirty="0"/>
          </a:p>
        </p:txBody>
      </p:sp>
    </p:spTree>
    <p:extLst>
      <p:ext uri="{BB962C8B-B14F-4D97-AF65-F5344CB8AC3E}">
        <p14:creationId xmlns:p14="http://schemas.microsoft.com/office/powerpoint/2010/main" val="3485651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9A73B-AA65-06A0-023E-7F2C9D8D1E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FDD142-85A4-285E-1A94-5B902A63D716}"/>
              </a:ext>
            </a:extLst>
          </p:cNvPr>
          <p:cNvSpPr>
            <a:spLocks noGrp="1"/>
          </p:cNvSpPr>
          <p:nvPr>
            <p:ph type="title"/>
          </p:nvPr>
        </p:nvSpPr>
        <p:spPr>
          <a:xfrm>
            <a:off x="105697" y="0"/>
            <a:ext cx="10515600" cy="1325563"/>
          </a:xfrm>
        </p:spPr>
        <p:txBody>
          <a:bodyPr/>
          <a:lstStyle/>
          <a:p>
            <a:r>
              <a:rPr kumimoji="1" lang="en-US" altLang="ja-JP" dirty="0">
                <a:solidFill>
                  <a:schemeClr val="accent4"/>
                </a:solidFill>
              </a:rPr>
              <a:t>Wrapping up</a:t>
            </a:r>
            <a:endParaRPr kumimoji="1" lang="ja-JP" altLang="en-US" dirty="0">
              <a:solidFill>
                <a:schemeClr val="accent4"/>
              </a:solidFill>
            </a:endParaRPr>
          </a:p>
        </p:txBody>
      </p:sp>
      <p:sp>
        <p:nvSpPr>
          <p:cNvPr id="4" name="Content Placeholder 2">
            <a:extLst>
              <a:ext uri="{FF2B5EF4-FFF2-40B4-BE49-F238E27FC236}">
                <a16:creationId xmlns:a16="http://schemas.microsoft.com/office/drawing/2014/main" id="{10AC345D-5753-09A2-0919-22B5BE75FE87}"/>
              </a:ext>
            </a:extLst>
          </p:cNvPr>
          <p:cNvSpPr txBox="1">
            <a:spLocks/>
          </p:cNvSpPr>
          <p:nvPr/>
        </p:nvSpPr>
        <p:spPr>
          <a:xfrm>
            <a:off x="105697" y="1158047"/>
            <a:ext cx="11980606" cy="6607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t> Quick introduction to Bregman divergences</a:t>
            </a:r>
          </a:p>
          <a:p>
            <a:pPr marL="0" indent="0">
              <a:buNone/>
            </a:pPr>
            <a:r>
              <a:rPr lang="ja-JP" altLang="en-US" dirty="0"/>
              <a:t>⇒ </a:t>
            </a:r>
            <a:r>
              <a:rPr lang="en-US" altLang="ja-JP" sz="2400" b="1" dirty="0">
                <a:solidFill>
                  <a:srgbClr val="FFC000"/>
                </a:solidFill>
              </a:rPr>
              <a:t>BD </a:t>
            </a:r>
            <a:r>
              <a:rPr lang="en-US" altLang="ja-JP" sz="2400" b="1" dirty="0" err="1">
                <a:solidFill>
                  <a:srgbClr val="FFC000"/>
                </a:solidFill>
              </a:rPr>
              <a:t>wrt</a:t>
            </a:r>
            <a:r>
              <a:rPr lang="en-US" altLang="ja-JP" sz="2400" b="1" dirty="0">
                <a:solidFill>
                  <a:srgbClr val="FFC000"/>
                </a:solidFill>
              </a:rPr>
              <a:t> partition function Z = reconstructed stat. reverse extended KLD+</a:t>
            </a:r>
          </a:p>
          <a:p>
            <a:r>
              <a:rPr lang="en-US" altLang="ja-JP" sz="2400" dirty="0"/>
              <a:t> Duo Bregman pseudo-divergences</a:t>
            </a:r>
          </a:p>
          <a:p>
            <a:pPr marL="0" indent="0">
              <a:buNone/>
            </a:pPr>
            <a:r>
              <a:rPr lang="ja-JP" altLang="en-US" sz="2400" dirty="0"/>
              <a:t>⇒  </a:t>
            </a:r>
            <a:r>
              <a:rPr lang="en-US" altLang="ja-JP" sz="2400" b="1" dirty="0">
                <a:solidFill>
                  <a:srgbClr val="FFC000"/>
                </a:solidFill>
              </a:rPr>
              <a:t>BD with 2 majorized generators, applications to KLD nested exp </a:t>
            </a:r>
            <a:r>
              <a:rPr lang="en-US" altLang="ja-JP" sz="2400" b="1" dirty="0" err="1">
                <a:solidFill>
                  <a:srgbClr val="FFC000"/>
                </a:solidFill>
              </a:rPr>
              <a:t>fams</a:t>
            </a:r>
            <a:endParaRPr lang="en-US" altLang="ja-JP" sz="2400" b="1" dirty="0">
              <a:solidFill>
                <a:srgbClr val="FFC000"/>
              </a:solidFill>
            </a:endParaRPr>
          </a:p>
          <a:p>
            <a:r>
              <a:rPr lang="en-US" altLang="ja-JP" sz="2400" dirty="0"/>
              <a:t> Curved Bregman divergences</a:t>
            </a:r>
          </a:p>
          <a:p>
            <a:pPr marL="0" indent="0">
              <a:buNone/>
            </a:pPr>
            <a:r>
              <a:rPr lang="ja-JP" altLang="en-US" sz="2400" dirty="0"/>
              <a:t>⇒  </a:t>
            </a:r>
            <a:r>
              <a:rPr lang="en-US" altLang="ja-JP" sz="2400" b="1" dirty="0">
                <a:solidFill>
                  <a:srgbClr val="FFC000"/>
                </a:solidFill>
              </a:rPr>
              <a:t>Symmetrized BD , KLD between circular complex normal, projection them</a:t>
            </a:r>
          </a:p>
          <a:p>
            <a:r>
              <a:rPr lang="en-US" altLang="ja-JP" sz="2400" dirty="0"/>
              <a:t>Generalized Legendre transforms and information geometry</a:t>
            </a:r>
          </a:p>
          <a:p>
            <a:pPr marL="0" indent="0">
              <a:buNone/>
            </a:pPr>
            <a:r>
              <a:rPr lang="ja-JP" altLang="en-US" sz="2400" dirty="0"/>
              <a:t>⇒  </a:t>
            </a:r>
            <a:r>
              <a:rPr lang="en-US" altLang="ja-JP" sz="2000" b="1" dirty="0">
                <a:solidFill>
                  <a:srgbClr val="FFC000"/>
                </a:solidFill>
              </a:rPr>
              <a:t>Rev. order </a:t>
            </a:r>
            <a:r>
              <a:rPr lang="en-US" altLang="ja-JP" sz="2000" b="1" dirty="0" err="1">
                <a:solidFill>
                  <a:srgbClr val="FFC000"/>
                </a:solidFill>
              </a:rPr>
              <a:t>involut</a:t>
            </a:r>
            <a:r>
              <a:rPr lang="en-US" altLang="ja-JP" sz="2000" b="1" dirty="0">
                <a:solidFill>
                  <a:srgbClr val="FFC000"/>
                </a:solidFill>
              </a:rPr>
              <a:t>. transf. = affine-deform. LT=LT  potential function on Hessian manifold</a:t>
            </a:r>
          </a:p>
          <a:p>
            <a:r>
              <a:rPr lang="en-US" altLang="ja-JP" sz="2400" dirty="0"/>
              <a:t> Generalized convexity and Bregman divergences</a:t>
            </a:r>
          </a:p>
          <a:p>
            <a:pPr marL="0" indent="0">
              <a:buNone/>
            </a:pPr>
            <a:r>
              <a:rPr lang="ja-JP" altLang="en-US" sz="2400" dirty="0"/>
              <a:t>⇒ </a:t>
            </a:r>
            <a:r>
              <a:rPr lang="en-US" altLang="ja-JP" sz="2000" b="1" dirty="0">
                <a:solidFill>
                  <a:srgbClr val="FFC000"/>
                </a:solidFill>
              </a:rPr>
              <a:t>BDs = limits of scaled skew Jensen div., comparative </a:t>
            </a:r>
            <a:r>
              <a:rPr lang="en-US" altLang="ja-JP" sz="2000" b="1" dirty="0" err="1">
                <a:solidFill>
                  <a:srgbClr val="FFC000"/>
                </a:solidFill>
              </a:rPr>
              <a:t>cvxity</a:t>
            </a:r>
            <a:r>
              <a:rPr lang="en-US" altLang="ja-JP" sz="2000" b="1" dirty="0">
                <a:solidFill>
                  <a:srgbClr val="FFC000"/>
                </a:solidFill>
              </a:rPr>
              <a:t>, conformal factor</a:t>
            </a:r>
          </a:p>
          <a:p>
            <a:r>
              <a:rPr lang="en-US" altLang="ja-JP" sz="2400" dirty="0"/>
              <a:t> Space of Bregman balls , Boolean algebra of Bregman balls </a:t>
            </a:r>
          </a:p>
          <a:p>
            <a:pPr marL="0" indent="0">
              <a:buNone/>
            </a:pPr>
            <a:r>
              <a:rPr lang="ja-JP" altLang="en-US" sz="2400" dirty="0"/>
              <a:t>⇒ </a:t>
            </a:r>
            <a:r>
              <a:rPr lang="en-US" altLang="ja-JP" sz="2000" b="1" dirty="0">
                <a:solidFill>
                  <a:srgbClr val="FFC000"/>
                </a:solidFill>
              </a:rPr>
              <a:t>Embedding into higher dim., Boolean operations = intersections of </a:t>
            </a:r>
            <a:r>
              <a:rPr lang="en-US" altLang="ja-JP" sz="2000" b="1" dirty="0" err="1">
                <a:solidFill>
                  <a:srgbClr val="FFC000"/>
                </a:solidFill>
              </a:rPr>
              <a:t>halfspaces</a:t>
            </a:r>
            <a:endParaRPr lang="ja-JP" altLang="en-US" sz="2400" b="1" dirty="0">
              <a:solidFill>
                <a:srgbClr val="FFC000"/>
              </a:solidFill>
            </a:endParaRPr>
          </a:p>
        </p:txBody>
      </p:sp>
      <p:pic>
        <p:nvPicPr>
          <p:cNvPr id="1026" name="Picture 2" descr="Image">
            <a:extLst>
              <a:ext uri="{FF2B5EF4-FFF2-40B4-BE49-F238E27FC236}">
                <a16:creationId xmlns:a16="http://schemas.microsoft.com/office/drawing/2014/main" id="{97013B5D-BF70-FD7B-3B78-D52F484B0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2054" y="4926825"/>
            <a:ext cx="1284249" cy="179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60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of a triangle&#10;&#10;Description automatically generated with medium confidence">
            <a:extLst>
              <a:ext uri="{FF2B5EF4-FFF2-40B4-BE49-F238E27FC236}">
                <a16:creationId xmlns:a16="http://schemas.microsoft.com/office/drawing/2014/main" id="{2E81AAFF-ABA5-BCA0-F353-024EB56B0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0" y="3734207"/>
            <a:ext cx="5854384" cy="3107280"/>
          </a:xfrm>
          <a:prstGeom prst="rect">
            <a:avLst/>
          </a:prstGeom>
        </p:spPr>
      </p:pic>
      <p:pic>
        <p:nvPicPr>
          <p:cNvPr id="16" name="Picture 15" descr="A graph showing the value of a stock market&#10;&#10;Description automatically generated">
            <a:extLst>
              <a:ext uri="{FF2B5EF4-FFF2-40B4-BE49-F238E27FC236}">
                <a16:creationId xmlns:a16="http://schemas.microsoft.com/office/drawing/2014/main" id="{7272A106-ABAF-F6E5-C91D-9617E5939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7058" y="852854"/>
            <a:ext cx="5633854" cy="2990231"/>
          </a:xfrm>
          <a:prstGeom prst="rect">
            <a:avLst/>
          </a:prstGeom>
        </p:spPr>
      </p:pic>
      <p:pic>
        <p:nvPicPr>
          <p:cNvPr id="10" name="Picture 9" descr="A graph of a curve&#10;&#10;Description automatically generated with medium confidence">
            <a:extLst>
              <a:ext uri="{FF2B5EF4-FFF2-40B4-BE49-F238E27FC236}">
                <a16:creationId xmlns:a16="http://schemas.microsoft.com/office/drawing/2014/main" id="{FB392301-1215-AF47-6498-5AB2C3A10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578" y="3629359"/>
            <a:ext cx="5579774" cy="2961527"/>
          </a:xfrm>
          <a:prstGeom prst="rect">
            <a:avLst/>
          </a:prstGeom>
        </p:spPr>
      </p:pic>
      <p:pic>
        <p:nvPicPr>
          <p:cNvPr id="14" name="Picture 13" descr="A graph with lines and dots&#10;&#10;Description automatically generated with medium confidence">
            <a:extLst>
              <a:ext uri="{FF2B5EF4-FFF2-40B4-BE49-F238E27FC236}">
                <a16:creationId xmlns:a16="http://schemas.microsoft.com/office/drawing/2014/main" id="{EF504510-9F8C-3596-D51B-0749EFCBE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7" y="1053419"/>
            <a:ext cx="5846697" cy="3103200"/>
          </a:xfrm>
          <a:prstGeom prst="rect">
            <a:avLst/>
          </a:prstGeom>
        </p:spPr>
      </p:pic>
      <p:sp>
        <p:nvSpPr>
          <p:cNvPr id="4" name="Slide Number Placeholder 3">
            <a:extLst>
              <a:ext uri="{FF2B5EF4-FFF2-40B4-BE49-F238E27FC236}">
                <a16:creationId xmlns:a16="http://schemas.microsoft.com/office/drawing/2014/main" id="{0B16A7FC-F4A9-1398-BB62-81EE92012957}"/>
              </a:ext>
            </a:extLst>
          </p:cNvPr>
          <p:cNvSpPr>
            <a:spLocks noGrp="1"/>
          </p:cNvSpPr>
          <p:nvPr>
            <p:ph type="sldNum" sz="quarter" idx="12"/>
          </p:nvPr>
        </p:nvSpPr>
        <p:spPr/>
        <p:txBody>
          <a:bodyPr/>
          <a:lstStyle/>
          <a:p>
            <a:fld id="{31CF226C-95D4-40B8-9E1A-366D2434025F}" type="slidenum">
              <a:rPr kumimoji="1" lang="ja-JP" altLang="en-US" smtClean="0"/>
              <a:t>42</a:t>
            </a:fld>
            <a:endParaRPr kumimoji="1" lang="ja-JP" altLang="en-US"/>
          </a:p>
        </p:txBody>
      </p:sp>
      <p:sp>
        <p:nvSpPr>
          <p:cNvPr id="5" name="TextBox 4">
            <a:extLst>
              <a:ext uri="{FF2B5EF4-FFF2-40B4-BE49-F238E27FC236}">
                <a16:creationId xmlns:a16="http://schemas.microsoft.com/office/drawing/2014/main" id="{CC5B29CE-D796-9BD0-5873-9A0390487E51}"/>
              </a:ext>
            </a:extLst>
          </p:cNvPr>
          <p:cNvSpPr txBox="1"/>
          <p:nvPr/>
        </p:nvSpPr>
        <p:spPr>
          <a:xfrm>
            <a:off x="3871264" y="452744"/>
            <a:ext cx="3329758" cy="769441"/>
          </a:xfrm>
          <a:prstGeom prst="rect">
            <a:avLst/>
          </a:prstGeom>
          <a:noFill/>
        </p:spPr>
        <p:txBody>
          <a:bodyPr wrap="none" rtlCol="0">
            <a:spAutoFit/>
          </a:bodyPr>
          <a:lstStyle/>
          <a:p>
            <a:r>
              <a:rPr kumimoji="1" lang="en-US" altLang="ja-JP" sz="4400" b="1" dirty="0" err="1">
                <a:solidFill>
                  <a:schemeClr val="accent4"/>
                </a:solidFill>
              </a:rPr>
              <a:t>pyBregMan</a:t>
            </a:r>
            <a:endParaRPr kumimoji="1" lang="ja-JP" altLang="en-US" sz="4400" b="1" dirty="0">
              <a:solidFill>
                <a:schemeClr val="accent4"/>
              </a:solidFill>
            </a:endParaRPr>
          </a:p>
        </p:txBody>
      </p:sp>
      <p:pic>
        <p:nvPicPr>
          <p:cNvPr id="6" name="Picture 5">
            <a:extLst>
              <a:ext uri="{FF2B5EF4-FFF2-40B4-BE49-F238E27FC236}">
                <a16:creationId xmlns:a16="http://schemas.microsoft.com/office/drawing/2014/main" id="{02A131F9-317E-E4ED-13E4-D058DBF30CD5}"/>
              </a:ext>
            </a:extLst>
          </p:cNvPr>
          <p:cNvPicPr>
            <a:picLocks noChangeAspect="1"/>
          </p:cNvPicPr>
          <p:nvPr/>
        </p:nvPicPr>
        <p:blipFill>
          <a:blip r:embed="rId6"/>
          <a:stretch>
            <a:fillRect/>
          </a:stretch>
        </p:blipFill>
        <p:spPr>
          <a:xfrm>
            <a:off x="686310" y="89272"/>
            <a:ext cx="3036673" cy="1132913"/>
          </a:xfrm>
          <a:prstGeom prst="rect">
            <a:avLst/>
          </a:prstGeom>
        </p:spPr>
      </p:pic>
      <p:sp>
        <p:nvSpPr>
          <p:cNvPr id="7" name="TextBox 6">
            <a:extLst>
              <a:ext uri="{FF2B5EF4-FFF2-40B4-BE49-F238E27FC236}">
                <a16:creationId xmlns:a16="http://schemas.microsoft.com/office/drawing/2014/main" id="{C11E318B-78E5-E9E5-7D6F-1E974715EFB4}"/>
              </a:ext>
            </a:extLst>
          </p:cNvPr>
          <p:cNvSpPr txBox="1"/>
          <p:nvPr/>
        </p:nvSpPr>
        <p:spPr>
          <a:xfrm>
            <a:off x="3871264" y="152407"/>
            <a:ext cx="7784503" cy="400110"/>
          </a:xfrm>
          <a:prstGeom prst="rect">
            <a:avLst/>
          </a:prstGeom>
          <a:noFill/>
        </p:spPr>
        <p:txBody>
          <a:bodyPr wrap="none" rtlCol="0">
            <a:spAutoFit/>
          </a:bodyPr>
          <a:lstStyle/>
          <a:p>
            <a:r>
              <a:rPr kumimoji="1" lang="en-US" altLang="ja-JP" sz="2000" dirty="0">
                <a:solidFill>
                  <a:schemeClr val="accent4"/>
                </a:solidFill>
              </a:rPr>
              <a:t>A Python library for geometric computing on </a:t>
            </a:r>
            <a:r>
              <a:rPr kumimoji="1" lang="en-US" altLang="ja-JP" sz="2000" u="sng" dirty="0">
                <a:solidFill>
                  <a:schemeClr val="accent4"/>
                </a:solidFill>
              </a:rPr>
              <a:t>Breg</a:t>
            </a:r>
            <a:r>
              <a:rPr kumimoji="1" lang="en-US" altLang="ja-JP" sz="2000" dirty="0">
                <a:solidFill>
                  <a:schemeClr val="accent4"/>
                </a:solidFill>
              </a:rPr>
              <a:t>man </a:t>
            </a:r>
            <a:r>
              <a:rPr kumimoji="1" lang="en-US" altLang="ja-JP" sz="2000" u="sng" dirty="0">
                <a:solidFill>
                  <a:schemeClr val="accent4"/>
                </a:solidFill>
              </a:rPr>
              <a:t>Man</a:t>
            </a:r>
            <a:r>
              <a:rPr kumimoji="1" lang="en-US" altLang="ja-JP" sz="2000" dirty="0">
                <a:solidFill>
                  <a:schemeClr val="accent4"/>
                </a:solidFill>
              </a:rPr>
              <a:t>ifolds</a:t>
            </a:r>
            <a:endParaRPr kumimoji="1" lang="ja-JP" altLang="en-US" sz="2000" dirty="0">
              <a:solidFill>
                <a:schemeClr val="accent4"/>
              </a:solidFill>
            </a:endParaRPr>
          </a:p>
        </p:txBody>
      </p:sp>
      <p:sp>
        <p:nvSpPr>
          <p:cNvPr id="8" name="TextBox 7">
            <a:extLst>
              <a:ext uri="{FF2B5EF4-FFF2-40B4-BE49-F238E27FC236}">
                <a16:creationId xmlns:a16="http://schemas.microsoft.com/office/drawing/2014/main" id="{8812B190-7400-A51A-385C-F6A5859A7BE0}"/>
              </a:ext>
            </a:extLst>
          </p:cNvPr>
          <p:cNvSpPr txBox="1"/>
          <p:nvPr/>
        </p:nvSpPr>
        <p:spPr>
          <a:xfrm>
            <a:off x="6590717" y="6539991"/>
            <a:ext cx="5272597" cy="369332"/>
          </a:xfrm>
          <a:prstGeom prst="rect">
            <a:avLst/>
          </a:prstGeom>
          <a:noFill/>
        </p:spPr>
        <p:txBody>
          <a:bodyPr wrap="none" rtlCol="0">
            <a:spAutoFit/>
          </a:bodyPr>
          <a:lstStyle/>
          <a:p>
            <a:r>
              <a:rPr kumimoji="1" lang="en-US" altLang="ja-JP" dirty="0"/>
              <a:t>Joint work of Frank Nielsen and Alexander </a:t>
            </a:r>
            <a:r>
              <a:rPr kumimoji="1" lang="en-US" altLang="ja-JP" dirty="0" err="1"/>
              <a:t>Soen</a:t>
            </a:r>
            <a:endParaRPr kumimoji="1" lang="ja-JP" altLang="en-US" dirty="0"/>
          </a:p>
        </p:txBody>
      </p:sp>
      <p:sp>
        <p:nvSpPr>
          <p:cNvPr id="17" name="TextBox 16">
            <a:extLst>
              <a:ext uri="{FF2B5EF4-FFF2-40B4-BE49-F238E27FC236}">
                <a16:creationId xmlns:a16="http://schemas.microsoft.com/office/drawing/2014/main" id="{41C3579D-A0FE-C6CC-F850-7BF3717DBF17}"/>
              </a:ext>
            </a:extLst>
          </p:cNvPr>
          <p:cNvSpPr txBox="1"/>
          <p:nvPr/>
        </p:nvSpPr>
        <p:spPr>
          <a:xfrm>
            <a:off x="925551" y="3292843"/>
            <a:ext cx="2358338" cy="461665"/>
          </a:xfrm>
          <a:prstGeom prst="rect">
            <a:avLst/>
          </a:prstGeom>
          <a:noFill/>
        </p:spPr>
        <p:txBody>
          <a:bodyPr wrap="none" rtlCol="0">
            <a:spAutoFit/>
          </a:bodyPr>
          <a:lstStyle/>
          <a:p>
            <a:r>
              <a:rPr kumimoji="1" lang="en-US" altLang="ja-JP" sz="2400" b="1" dirty="0"/>
              <a:t>Chernoff point</a:t>
            </a:r>
            <a:endParaRPr kumimoji="1" lang="ja-JP" altLang="en-US" sz="2400" b="1" dirty="0"/>
          </a:p>
        </p:txBody>
      </p:sp>
      <p:sp>
        <p:nvSpPr>
          <p:cNvPr id="18" name="TextBox 17">
            <a:extLst>
              <a:ext uri="{FF2B5EF4-FFF2-40B4-BE49-F238E27FC236}">
                <a16:creationId xmlns:a16="http://schemas.microsoft.com/office/drawing/2014/main" id="{8427D568-3D61-74F0-A85D-FDDC67C0C698}"/>
              </a:ext>
            </a:extLst>
          </p:cNvPr>
          <p:cNvSpPr txBox="1"/>
          <p:nvPr/>
        </p:nvSpPr>
        <p:spPr>
          <a:xfrm>
            <a:off x="643958" y="6129221"/>
            <a:ext cx="4217821" cy="461665"/>
          </a:xfrm>
          <a:prstGeom prst="rect">
            <a:avLst/>
          </a:prstGeom>
          <a:noFill/>
        </p:spPr>
        <p:txBody>
          <a:bodyPr wrap="none" rtlCol="0">
            <a:spAutoFit/>
          </a:bodyPr>
          <a:lstStyle/>
          <a:p>
            <a:r>
              <a:rPr lang="en-US" altLang="ja-JP" sz="2400" b="1" dirty="0"/>
              <a:t>Bregman/Jensen centroids</a:t>
            </a:r>
            <a:endParaRPr kumimoji="1" lang="ja-JP" altLang="en-US" sz="2400" b="1" dirty="0"/>
          </a:p>
        </p:txBody>
      </p:sp>
      <p:sp>
        <p:nvSpPr>
          <p:cNvPr id="19" name="TextBox 18">
            <a:extLst>
              <a:ext uri="{FF2B5EF4-FFF2-40B4-BE49-F238E27FC236}">
                <a16:creationId xmlns:a16="http://schemas.microsoft.com/office/drawing/2014/main" id="{3FD2893E-358C-1338-F866-2E5594D96304}"/>
              </a:ext>
            </a:extLst>
          </p:cNvPr>
          <p:cNvSpPr txBox="1"/>
          <p:nvPr/>
        </p:nvSpPr>
        <p:spPr>
          <a:xfrm>
            <a:off x="6908111" y="3579018"/>
            <a:ext cx="4012637" cy="461665"/>
          </a:xfrm>
          <a:prstGeom prst="rect">
            <a:avLst/>
          </a:prstGeom>
          <a:noFill/>
        </p:spPr>
        <p:txBody>
          <a:bodyPr wrap="none" rtlCol="0">
            <a:spAutoFit/>
          </a:bodyPr>
          <a:lstStyle/>
          <a:p>
            <a:r>
              <a:rPr kumimoji="1" lang="en-US" altLang="ja-JP" sz="2400" b="1" dirty="0"/>
              <a:t>Jensen-Shannon centroid</a:t>
            </a:r>
            <a:endParaRPr kumimoji="1" lang="ja-JP" altLang="en-US" sz="2400" b="1" dirty="0"/>
          </a:p>
        </p:txBody>
      </p:sp>
      <p:sp>
        <p:nvSpPr>
          <p:cNvPr id="20" name="TextBox 19">
            <a:extLst>
              <a:ext uri="{FF2B5EF4-FFF2-40B4-BE49-F238E27FC236}">
                <a16:creationId xmlns:a16="http://schemas.microsoft.com/office/drawing/2014/main" id="{BBA9F6B6-8C32-745C-AFC8-316101858219}"/>
              </a:ext>
            </a:extLst>
          </p:cNvPr>
          <p:cNvSpPr txBox="1"/>
          <p:nvPr/>
        </p:nvSpPr>
        <p:spPr>
          <a:xfrm>
            <a:off x="8164866" y="5529056"/>
            <a:ext cx="3698448" cy="830997"/>
          </a:xfrm>
          <a:prstGeom prst="rect">
            <a:avLst/>
          </a:prstGeom>
          <a:noFill/>
        </p:spPr>
        <p:txBody>
          <a:bodyPr wrap="none" rtlCol="0">
            <a:spAutoFit/>
          </a:bodyPr>
          <a:lstStyle/>
          <a:p>
            <a:r>
              <a:rPr lang="en-US" altLang="ja-JP" sz="2400" b="1" dirty="0"/>
              <a:t>Inductive AHM mean</a:t>
            </a:r>
          </a:p>
          <a:p>
            <a:r>
              <a:rPr kumimoji="1" lang="en-US" altLang="ja-JP" sz="2400" b="1" dirty="0"/>
              <a:t>Geometric matrix mean</a:t>
            </a:r>
            <a:endParaRPr kumimoji="1" lang="ja-JP" altLang="en-US" sz="2400" b="1" dirty="0"/>
          </a:p>
        </p:txBody>
      </p:sp>
      <p:sp>
        <p:nvSpPr>
          <p:cNvPr id="3" name="TextBox 2">
            <a:extLst>
              <a:ext uri="{FF2B5EF4-FFF2-40B4-BE49-F238E27FC236}">
                <a16:creationId xmlns:a16="http://schemas.microsoft.com/office/drawing/2014/main" id="{05483415-C26A-F22C-ABC0-965009E66989}"/>
              </a:ext>
            </a:extLst>
          </p:cNvPr>
          <p:cNvSpPr txBox="1"/>
          <p:nvPr/>
        </p:nvSpPr>
        <p:spPr>
          <a:xfrm>
            <a:off x="7349303" y="732455"/>
            <a:ext cx="6099716" cy="369332"/>
          </a:xfrm>
          <a:prstGeom prst="rect">
            <a:avLst/>
          </a:prstGeom>
          <a:noFill/>
        </p:spPr>
        <p:txBody>
          <a:bodyPr wrap="square">
            <a:spAutoFit/>
          </a:bodyPr>
          <a:lstStyle/>
          <a:p>
            <a:r>
              <a:rPr lang="ja-JP" altLang="en-US" dirty="0"/>
              <a:t>https://franknielsen.github.io/pyBregMan/</a:t>
            </a:r>
          </a:p>
        </p:txBody>
      </p:sp>
      <p:pic>
        <p:nvPicPr>
          <p:cNvPr id="1026" name="Picture 2" descr="Python (programming language) - Wikipedia">
            <a:extLst>
              <a:ext uri="{FF2B5EF4-FFF2-40B4-BE49-F238E27FC236}">
                <a16:creationId xmlns:a16="http://schemas.microsoft.com/office/drawing/2014/main" id="{4AE1B7C0-7A82-A013-19FE-35235C6DD1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6973" y="3148588"/>
            <a:ext cx="1082372" cy="118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90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B3BC1C-69FA-0E87-4481-C231115C6162}"/>
              </a:ext>
            </a:extLst>
          </p:cNvPr>
          <p:cNvPicPr>
            <a:picLocks noChangeAspect="1"/>
          </p:cNvPicPr>
          <p:nvPr/>
        </p:nvPicPr>
        <p:blipFill>
          <a:blip r:embed="rId2"/>
          <a:stretch>
            <a:fillRect/>
          </a:stretch>
        </p:blipFill>
        <p:spPr>
          <a:xfrm>
            <a:off x="3413683" y="2547972"/>
            <a:ext cx="1399640" cy="1399640"/>
          </a:xfrm>
          <a:prstGeom prst="rect">
            <a:avLst/>
          </a:prstGeom>
        </p:spPr>
      </p:pic>
      <p:sp>
        <p:nvSpPr>
          <p:cNvPr id="3" name="Content Placeholder 2">
            <a:extLst>
              <a:ext uri="{FF2B5EF4-FFF2-40B4-BE49-F238E27FC236}">
                <a16:creationId xmlns:a16="http://schemas.microsoft.com/office/drawing/2014/main" id="{00B90320-9264-1C59-9F34-B21DD22AD04D}"/>
              </a:ext>
            </a:extLst>
          </p:cNvPr>
          <p:cNvSpPr>
            <a:spLocks noGrp="1"/>
          </p:cNvSpPr>
          <p:nvPr>
            <p:ph idx="1"/>
          </p:nvPr>
        </p:nvSpPr>
        <p:spPr>
          <a:xfrm>
            <a:off x="4692445" y="234176"/>
            <a:ext cx="10515600" cy="6770451"/>
          </a:xfrm>
        </p:spPr>
        <p:txBody>
          <a:bodyPr>
            <a:normAutofit lnSpcReduction="10000"/>
          </a:bodyPr>
          <a:lstStyle/>
          <a:p>
            <a:r>
              <a:rPr kumimoji="1" lang="en-US" altLang="ja-JP" dirty="0"/>
              <a:t>representational Bregman divergence</a:t>
            </a:r>
          </a:p>
          <a:p>
            <a:r>
              <a:rPr kumimoji="1" lang="en-US" altLang="ja-JP" dirty="0"/>
              <a:t>curved Bregman divergence</a:t>
            </a:r>
            <a:endParaRPr lang="en-US" altLang="ja-JP" dirty="0"/>
          </a:p>
          <a:p>
            <a:r>
              <a:rPr kumimoji="1" lang="en-US" altLang="ja-JP" dirty="0"/>
              <a:t>total Bregman divergence</a:t>
            </a:r>
          </a:p>
          <a:p>
            <a:r>
              <a:rPr kumimoji="1" lang="en-US" altLang="ja-JP" dirty="0"/>
              <a:t>conformal Bregman divergence</a:t>
            </a:r>
            <a:endParaRPr lang="en-US" altLang="ja-JP" dirty="0"/>
          </a:p>
          <a:p>
            <a:r>
              <a:rPr kumimoji="1" lang="en-US" altLang="ja-JP" dirty="0"/>
              <a:t>duo pseudo-Bregman divergence</a:t>
            </a:r>
          </a:p>
          <a:p>
            <a:r>
              <a:rPr kumimoji="1" lang="en-US" altLang="ja-JP" dirty="0"/>
              <a:t>matrix Bregman divergence</a:t>
            </a:r>
            <a:endParaRPr lang="en-US" altLang="ja-JP" dirty="0"/>
          </a:p>
          <a:p>
            <a:r>
              <a:rPr lang="en-US" altLang="ja-JP" dirty="0"/>
              <a:t>c</a:t>
            </a:r>
            <a:r>
              <a:rPr kumimoji="1" lang="en-US" altLang="ja-JP" dirty="0"/>
              <a:t>omparative-convexity Bregman divergence</a:t>
            </a:r>
          </a:p>
          <a:p>
            <a:r>
              <a:rPr kumimoji="1" lang="en-US" altLang="ja-JP" dirty="0"/>
              <a:t>chord Bregman divergence</a:t>
            </a:r>
            <a:endParaRPr lang="en-US" altLang="ja-JP" dirty="0"/>
          </a:p>
          <a:p>
            <a:r>
              <a:rPr kumimoji="1" lang="en-US" altLang="ja-JP" dirty="0"/>
              <a:t>tangent Bregman divergence</a:t>
            </a:r>
          </a:p>
          <a:p>
            <a:r>
              <a:rPr kumimoji="1" lang="en-US" altLang="ja-JP" dirty="0"/>
              <a:t>Bregman-Chernoff divergence</a:t>
            </a:r>
          </a:p>
          <a:p>
            <a:r>
              <a:rPr kumimoji="1" lang="en-US" altLang="ja-JP" dirty="0"/>
              <a:t>Jensen-Bregman divergence</a:t>
            </a:r>
          </a:p>
          <a:p>
            <a:r>
              <a:rPr kumimoji="1" lang="en-US" altLang="ja-JP" dirty="0"/>
              <a:t>quasi-convex Bregman divergence</a:t>
            </a:r>
            <a:endParaRPr lang="en-US" altLang="ja-JP" dirty="0"/>
          </a:p>
          <a:p>
            <a:r>
              <a:rPr kumimoji="1" lang="en-US" altLang="ja-JP" dirty="0" err="1"/>
              <a:t>Symplectic</a:t>
            </a:r>
            <a:r>
              <a:rPr kumimoji="1" lang="en-US" altLang="ja-JP" dirty="0"/>
              <a:t> Bregman divergence</a:t>
            </a:r>
          </a:p>
          <a:p>
            <a:r>
              <a:rPr lang="en-US" altLang="ja-JP" dirty="0"/>
              <a:t>Symmetrized Bregman divergence</a:t>
            </a:r>
            <a:endParaRPr kumimoji="1" lang="ja-JP" altLang="en-US" dirty="0"/>
          </a:p>
        </p:txBody>
      </p:sp>
      <p:sp>
        <p:nvSpPr>
          <p:cNvPr id="4" name="TextBox 3">
            <a:extLst>
              <a:ext uri="{FF2B5EF4-FFF2-40B4-BE49-F238E27FC236}">
                <a16:creationId xmlns:a16="http://schemas.microsoft.com/office/drawing/2014/main" id="{229F64DD-B91E-B720-4FAC-61A08D5E02BA}"/>
              </a:ext>
            </a:extLst>
          </p:cNvPr>
          <p:cNvSpPr txBox="1"/>
          <p:nvPr/>
        </p:nvSpPr>
        <p:spPr>
          <a:xfrm>
            <a:off x="0" y="2905780"/>
            <a:ext cx="3576620" cy="523220"/>
          </a:xfrm>
          <a:prstGeom prst="rect">
            <a:avLst/>
          </a:prstGeom>
          <a:noFill/>
        </p:spPr>
        <p:txBody>
          <a:bodyPr wrap="none" rtlCol="0">
            <a:spAutoFit/>
          </a:bodyPr>
          <a:lstStyle/>
          <a:p>
            <a:r>
              <a:rPr kumimoji="1" lang="en-US" altLang="ja-JP" sz="2800" dirty="0"/>
              <a:t>Bregman divergence</a:t>
            </a:r>
            <a:endParaRPr kumimoji="1" lang="ja-JP" altLang="en-US" sz="2800" dirty="0"/>
          </a:p>
        </p:txBody>
      </p:sp>
      <p:sp>
        <p:nvSpPr>
          <p:cNvPr id="2" name="Title 1">
            <a:extLst>
              <a:ext uri="{FF2B5EF4-FFF2-40B4-BE49-F238E27FC236}">
                <a16:creationId xmlns:a16="http://schemas.microsoft.com/office/drawing/2014/main" id="{26F80537-51DE-BFD6-113D-8B66AC751EE8}"/>
              </a:ext>
            </a:extLst>
          </p:cNvPr>
          <p:cNvSpPr>
            <a:spLocks noGrp="1"/>
          </p:cNvSpPr>
          <p:nvPr>
            <p:ph type="title"/>
          </p:nvPr>
        </p:nvSpPr>
        <p:spPr>
          <a:xfrm>
            <a:off x="299884" y="887872"/>
            <a:ext cx="4392561" cy="1325563"/>
          </a:xfrm>
        </p:spPr>
        <p:txBody>
          <a:bodyPr>
            <a:normAutofit/>
          </a:bodyPr>
          <a:lstStyle/>
          <a:p>
            <a:r>
              <a:rPr kumimoji="1" lang="en-US" altLang="ja-JP" sz="4000" dirty="0">
                <a:solidFill>
                  <a:schemeClr val="accent4"/>
                </a:solidFill>
              </a:rPr>
              <a:t>Yet </a:t>
            </a:r>
            <a:r>
              <a:rPr lang="en-US" altLang="ja-JP" sz="4000" dirty="0">
                <a:solidFill>
                  <a:schemeClr val="accent4"/>
                </a:solidFill>
              </a:rPr>
              <a:t>f</a:t>
            </a:r>
            <a:r>
              <a:rPr kumimoji="1" lang="en-US" altLang="ja-JP" sz="4000" dirty="0">
                <a:solidFill>
                  <a:schemeClr val="accent4"/>
                </a:solidFill>
              </a:rPr>
              <a:t>urther generalizations…</a:t>
            </a:r>
            <a:endParaRPr kumimoji="1" lang="ja-JP" altLang="en-US" sz="4000" dirty="0">
              <a:solidFill>
                <a:schemeClr val="accent4"/>
              </a:solidFill>
            </a:endParaRPr>
          </a:p>
        </p:txBody>
      </p:sp>
    </p:spTree>
    <p:extLst>
      <p:ext uri="{BB962C8B-B14F-4D97-AF65-F5344CB8AC3E}">
        <p14:creationId xmlns:p14="http://schemas.microsoft.com/office/powerpoint/2010/main" val="547579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9FD5-3C27-8165-8FC0-719E22CA4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B3C58-431B-130E-3FB3-B048E9AC9CE6}"/>
              </a:ext>
            </a:extLst>
          </p:cNvPr>
          <p:cNvSpPr>
            <a:spLocks noGrp="1"/>
          </p:cNvSpPr>
          <p:nvPr>
            <p:ph type="title"/>
          </p:nvPr>
        </p:nvSpPr>
        <p:spPr>
          <a:xfrm>
            <a:off x="258095" y="-27001"/>
            <a:ext cx="10515600" cy="1325563"/>
          </a:xfrm>
        </p:spPr>
        <p:txBody>
          <a:bodyPr/>
          <a:lstStyle/>
          <a:p>
            <a:r>
              <a:rPr kumimoji="1" lang="en-US" altLang="ja-JP" b="1" dirty="0">
                <a:solidFill>
                  <a:schemeClr val="accent4"/>
                </a:solidFill>
              </a:rPr>
              <a:t>Thank you!</a:t>
            </a:r>
            <a:endParaRPr kumimoji="1" lang="ja-JP" altLang="en-US" b="1" dirty="0">
              <a:solidFill>
                <a:schemeClr val="accent4"/>
              </a:solidFill>
            </a:endParaRPr>
          </a:p>
        </p:txBody>
      </p:sp>
      <p:pic>
        <p:nvPicPr>
          <p:cNvPr id="5" name="Picture 4">
            <a:extLst>
              <a:ext uri="{FF2B5EF4-FFF2-40B4-BE49-F238E27FC236}">
                <a16:creationId xmlns:a16="http://schemas.microsoft.com/office/drawing/2014/main" id="{AF0A91AC-C4EF-53C7-016F-E5A56FBA5576}"/>
              </a:ext>
            </a:extLst>
          </p:cNvPr>
          <p:cNvPicPr>
            <a:picLocks noChangeAspect="1"/>
          </p:cNvPicPr>
          <p:nvPr/>
        </p:nvPicPr>
        <p:blipFill>
          <a:blip r:embed="rId2"/>
          <a:stretch>
            <a:fillRect/>
          </a:stretch>
        </p:blipFill>
        <p:spPr>
          <a:xfrm>
            <a:off x="474035" y="1058212"/>
            <a:ext cx="5041861" cy="2207248"/>
          </a:xfrm>
          <a:prstGeom prst="rect">
            <a:avLst/>
          </a:prstGeom>
        </p:spPr>
      </p:pic>
      <p:sp>
        <p:nvSpPr>
          <p:cNvPr id="4" name="TextBox 3">
            <a:extLst>
              <a:ext uri="{FF2B5EF4-FFF2-40B4-BE49-F238E27FC236}">
                <a16:creationId xmlns:a16="http://schemas.microsoft.com/office/drawing/2014/main" id="{0EE6AFA1-BBD3-64C4-3F6F-11DFFE8FD6B1}"/>
              </a:ext>
            </a:extLst>
          </p:cNvPr>
          <p:cNvSpPr txBox="1"/>
          <p:nvPr/>
        </p:nvSpPr>
        <p:spPr>
          <a:xfrm>
            <a:off x="6263268" y="5440077"/>
            <a:ext cx="8427534" cy="461665"/>
          </a:xfrm>
          <a:prstGeom prst="rect">
            <a:avLst/>
          </a:prstGeom>
          <a:noFill/>
        </p:spPr>
        <p:txBody>
          <a:bodyPr wrap="square">
            <a:spAutoFit/>
          </a:bodyPr>
          <a:lstStyle/>
          <a:p>
            <a:r>
              <a:rPr lang="ja-JP" altLang="en-US" sz="2400" b="1" dirty="0"/>
              <a:t>https://franknielsen.github.io/GSI/</a:t>
            </a:r>
          </a:p>
        </p:txBody>
      </p:sp>
      <p:pic>
        <p:nvPicPr>
          <p:cNvPr id="1026" name="Picture 2">
            <a:extLst>
              <a:ext uri="{FF2B5EF4-FFF2-40B4-BE49-F238E27FC236}">
                <a16:creationId xmlns:a16="http://schemas.microsoft.com/office/drawing/2014/main" id="{9794DEFF-083B-1CAF-F3C6-1D7F8D659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371" y="1221752"/>
            <a:ext cx="2674844" cy="40759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ick auf Saint Malo">
            <a:extLst>
              <a:ext uri="{FF2B5EF4-FFF2-40B4-BE49-F238E27FC236}">
                <a16:creationId xmlns:a16="http://schemas.microsoft.com/office/drawing/2014/main" id="{A7AE9189-ECD0-5382-A762-6D592838C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34" y="3396645"/>
            <a:ext cx="5041861" cy="3361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169E74-8776-CCB6-538B-2DF869B76F4E}"/>
              </a:ext>
            </a:extLst>
          </p:cNvPr>
          <p:cNvSpPr txBox="1"/>
          <p:nvPr/>
        </p:nvSpPr>
        <p:spPr>
          <a:xfrm>
            <a:off x="3639014" y="534992"/>
            <a:ext cx="8427534" cy="523220"/>
          </a:xfrm>
          <a:prstGeom prst="rect">
            <a:avLst/>
          </a:prstGeom>
          <a:noFill/>
        </p:spPr>
        <p:txBody>
          <a:bodyPr wrap="square">
            <a:spAutoFit/>
          </a:bodyPr>
          <a:lstStyle/>
          <a:p>
            <a:r>
              <a:rPr lang="en-US" altLang="ja-JP" sz="2800" b="1" dirty="0"/>
              <a:t>Geometric Science of Information conference:</a:t>
            </a:r>
            <a:endParaRPr lang="ja-JP" altLang="en-US" sz="2800" b="1" dirty="0"/>
          </a:p>
        </p:txBody>
      </p:sp>
      <p:sp>
        <p:nvSpPr>
          <p:cNvPr id="7" name="TextBox 6">
            <a:extLst>
              <a:ext uri="{FF2B5EF4-FFF2-40B4-BE49-F238E27FC236}">
                <a16:creationId xmlns:a16="http://schemas.microsoft.com/office/drawing/2014/main" id="{5E10C0C1-BF18-9401-C5CE-E0578AB35A74}"/>
              </a:ext>
            </a:extLst>
          </p:cNvPr>
          <p:cNvSpPr txBox="1"/>
          <p:nvPr/>
        </p:nvSpPr>
        <p:spPr>
          <a:xfrm>
            <a:off x="5802351" y="6216945"/>
            <a:ext cx="8427534" cy="400110"/>
          </a:xfrm>
          <a:prstGeom prst="rect">
            <a:avLst/>
          </a:prstGeom>
          <a:noFill/>
        </p:spPr>
        <p:txBody>
          <a:bodyPr wrap="square">
            <a:spAutoFit/>
          </a:bodyPr>
          <a:lstStyle/>
          <a:p>
            <a:r>
              <a:rPr lang="en-US" altLang="ja-JP" sz="2000" b="1" dirty="0">
                <a:highlight>
                  <a:srgbClr val="FFFF00"/>
                </a:highlight>
              </a:rPr>
              <a:t>Slides: </a:t>
            </a:r>
            <a:r>
              <a:rPr lang="ja-JP" altLang="en-US" sz="2000" b="1" dirty="0">
                <a:highlight>
                  <a:srgbClr val="FFFF00"/>
                </a:highlight>
              </a:rPr>
              <a:t>https://franknielsen.github.io/</a:t>
            </a:r>
            <a:r>
              <a:rPr lang="en-US" altLang="ja-JP" sz="2000" b="1" dirty="0">
                <a:highlight>
                  <a:srgbClr val="FFFF00"/>
                </a:highlight>
              </a:rPr>
              <a:t>MML25.pdf</a:t>
            </a:r>
            <a:endParaRPr lang="ja-JP" altLang="en-US" sz="2000" b="1" dirty="0">
              <a:highlight>
                <a:srgbClr val="FFFF00"/>
              </a:highlight>
            </a:endParaRPr>
          </a:p>
        </p:txBody>
      </p:sp>
    </p:spTree>
    <p:extLst>
      <p:ext uri="{BB962C8B-B14F-4D97-AF65-F5344CB8AC3E}">
        <p14:creationId xmlns:p14="http://schemas.microsoft.com/office/powerpoint/2010/main" val="1769542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93500-FBB0-BFD3-224C-1F52E21F7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05DEE-6957-47B9-744B-740BAC0D6DD0}"/>
              </a:ext>
            </a:extLst>
          </p:cNvPr>
          <p:cNvSpPr>
            <a:spLocks noGrp="1"/>
          </p:cNvSpPr>
          <p:nvPr>
            <p:ph type="title"/>
          </p:nvPr>
        </p:nvSpPr>
        <p:spPr>
          <a:xfrm>
            <a:off x="206058" y="-189570"/>
            <a:ext cx="10515600" cy="1325563"/>
          </a:xfrm>
        </p:spPr>
        <p:txBody>
          <a:bodyPr/>
          <a:lstStyle/>
          <a:p>
            <a:r>
              <a:rPr kumimoji="1" lang="en-US" altLang="ja-JP" dirty="0">
                <a:solidFill>
                  <a:schemeClr val="accent4"/>
                </a:solidFill>
              </a:rPr>
              <a:t>Some </a:t>
            </a:r>
            <a:r>
              <a:rPr lang="en-US" altLang="ja-JP" dirty="0">
                <a:solidFill>
                  <a:schemeClr val="accent4"/>
                </a:solidFill>
              </a:rPr>
              <a:t>r</a:t>
            </a:r>
            <a:r>
              <a:rPr kumimoji="1" lang="en-US" altLang="ja-JP" dirty="0">
                <a:solidFill>
                  <a:schemeClr val="accent4"/>
                </a:solidFill>
              </a:rPr>
              <a:t>eferences</a:t>
            </a:r>
            <a:endParaRPr kumimoji="1" lang="ja-JP" altLang="en-US" dirty="0">
              <a:solidFill>
                <a:schemeClr val="accent4"/>
              </a:solidFill>
            </a:endParaRPr>
          </a:p>
        </p:txBody>
      </p:sp>
      <p:sp>
        <p:nvSpPr>
          <p:cNvPr id="4" name="Content Placeholder 2">
            <a:extLst>
              <a:ext uri="{FF2B5EF4-FFF2-40B4-BE49-F238E27FC236}">
                <a16:creationId xmlns:a16="http://schemas.microsoft.com/office/drawing/2014/main" id="{033D0275-DF82-7B1C-5B6A-483AA2C10E45}"/>
              </a:ext>
            </a:extLst>
          </p:cNvPr>
          <p:cNvSpPr txBox="1">
            <a:spLocks/>
          </p:cNvSpPr>
          <p:nvPr/>
        </p:nvSpPr>
        <p:spPr>
          <a:xfrm>
            <a:off x="678607" y="745452"/>
            <a:ext cx="11307335" cy="6607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t> A quick introduction to Bregman divergences</a:t>
            </a:r>
          </a:p>
          <a:p>
            <a:pPr marL="0" indent="0">
              <a:buNone/>
            </a:pPr>
            <a:r>
              <a:rPr lang="en-US" altLang="ja-JP" sz="2000" b="1" dirty="0">
                <a:solidFill>
                  <a:schemeClr val="accent6"/>
                </a:solidFill>
              </a:rPr>
              <a:t>Divergences Induced by the Cumulant and Partition Functions of Exponential Families and Their Deformations Induced by Comparative Convexity.</a:t>
            </a:r>
            <a:r>
              <a:rPr lang="en-US" altLang="ja-JP" sz="2000" dirty="0">
                <a:solidFill>
                  <a:schemeClr val="accent6"/>
                </a:solidFill>
              </a:rPr>
              <a:t> </a:t>
            </a:r>
            <a:r>
              <a:rPr lang="en-US" altLang="ja-JP" sz="2000" dirty="0">
                <a:solidFill>
                  <a:schemeClr val="accent6"/>
                </a:solidFill>
                <a:hlinkClick r:id="rId3">
                  <a:extLst>
                    <a:ext uri="{A12FA001-AC4F-418D-AE19-62706E023703}">
                      <ahyp:hlinkClr xmlns:ahyp="http://schemas.microsoft.com/office/drawing/2018/hyperlinkcolor" val="tx"/>
                    </a:ext>
                  </a:extLst>
                </a:hlinkClick>
              </a:rPr>
              <a:t>Entropy 26(3)</a:t>
            </a:r>
            <a:r>
              <a:rPr lang="en-US" altLang="ja-JP" sz="2000" dirty="0">
                <a:solidFill>
                  <a:schemeClr val="accent6"/>
                </a:solidFill>
              </a:rPr>
              <a:t>: 193 (2024)</a:t>
            </a:r>
          </a:p>
          <a:p>
            <a:r>
              <a:rPr lang="en-US" altLang="ja-JP" sz="2400" dirty="0"/>
              <a:t> Duo Bregman pseudo-divergences</a:t>
            </a:r>
          </a:p>
          <a:p>
            <a:pPr marL="0" indent="0">
              <a:buNone/>
            </a:pPr>
            <a:r>
              <a:rPr lang="en-US" altLang="ja-JP" sz="2000" b="1" dirty="0">
                <a:solidFill>
                  <a:schemeClr val="accent6"/>
                </a:solidFill>
              </a:rPr>
              <a:t>Statistical Divergences between Densities of Truncated Exponential Families with Nested Supports: Duo Bregman and Duo Jensen Divergences. </a:t>
            </a:r>
            <a:r>
              <a:rPr lang="en-US" altLang="ja-JP" sz="2000" b="1" dirty="0">
                <a:solidFill>
                  <a:schemeClr val="accent6"/>
                </a:solidFill>
                <a:hlinkClick r:id="rId4">
                  <a:extLst>
                    <a:ext uri="{A12FA001-AC4F-418D-AE19-62706E023703}">
                      <ahyp:hlinkClr xmlns:ahyp="http://schemas.microsoft.com/office/drawing/2018/hyperlinkcolor" val="tx"/>
                    </a:ext>
                  </a:extLst>
                </a:hlinkClick>
              </a:rPr>
              <a:t>Entropy 24(3)</a:t>
            </a:r>
            <a:r>
              <a:rPr lang="en-US" altLang="ja-JP" sz="2000" b="1" dirty="0">
                <a:solidFill>
                  <a:schemeClr val="accent6"/>
                </a:solidFill>
              </a:rPr>
              <a:t>: 421 (2022)</a:t>
            </a:r>
          </a:p>
          <a:p>
            <a:r>
              <a:rPr lang="en-US" altLang="ja-JP" sz="2400" dirty="0"/>
              <a:t> Curved Bregman divergences</a:t>
            </a:r>
          </a:p>
          <a:p>
            <a:pPr marL="0" indent="0">
              <a:buNone/>
            </a:pPr>
            <a:r>
              <a:rPr lang="en-US" altLang="ja-JP" sz="2000" b="1" dirty="0">
                <a:solidFill>
                  <a:schemeClr val="accent6"/>
                </a:solidFill>
              </a:rPr>
              <a:t>Curved representational Bregman divergences and their applications.</a:t>
            </a:r>
            <a:r>
              <a:rPr lang="en-US" altLang="ja-JP" sz="2000" dirty="0">
                <a:solidFill>
                  <a:schemeClr val="accent6"/>
                </a:solidFill>
              </a:rPr>
              <a:t> </a:t>
            </a:r>
            <a:r>
              <a:rPr lang="en-US" altLang="ja-JP" sz="2000" dirty="0">
                <a:solidFill>
                  <a:schemeClr val="accent6"/>
                </a:solidFill>
                <a:hlinkClick r:id="rId5">
                  <a:extLst>
                    <a:ext uri="{A12FA001-AC4F-418D-AE19-62706E023703}">
                      <ahyp:hlinkClr xmlns:ahyp="http://schemas.microsoft.com/office/drawing/2018/hyperlinkcolor" val="tx"/>
                    </a:ext>
                  </a:extLst>
                </a:hlinkClick>
              </a:rPr>
              <a:t>2504.05654</a:t>
            </a:r>
            <a:r>
              <a:rPr lang="en-US" altLang="ja-JP" sz="2000" dirty="0">
                <a:solidFill>
                  <a:schemeClr val="accent6"/>
                </a:solidFill>
              </a:rPr>
              <a:t> (2025)</a:t>
            </a:r>
          </a:p>
          <a:p>
            <a:r>
              <a:rPr lang="en-US" altLang="ja-JP" sz="2400" dirty="0"/>
              <a:t> Generalized Legendre transforms and information geometry</a:t>
            </a:r>
          </a:p>
          <a:p>
            <a:pPr marL="0" indent="0">
              <a:buNone/>
            </a:pPr>
            <a:r>
              <a:rPr lang="en-US" altLang="ja-JP" sz="1800" b="1" dirty="0">
                <a:solidFill>
                  <a:schemeClr val="accent6"/>
                </a:solidFill>
              </a:rPr>
              <a:t>A note on the Artstein-Avidan-Milman's generalized Legendre transforms.</a:t>
            </a:r>
            <a:r>
              <a:rPr lang="en-US" altLang="ja-JP" sz="1800" dirty="0">
                <a:solidFill>
                  <a:schemeClr val="accent6"/>
                </a:solidFill>
              </a:rPr>
              <a:t> </a:t>
            </a:r>
            <a:r>
              <a:rPr lang="en-US" altLang="ja-JP" sz="1800" dirty="0">
                <a:solidFill>
                  <a:schemeClr val="accent6"/>
                </a:solidFill>
                <a:hlinkClick r:id="rId6">
                  <a:extLst>
                    <a:ext uri="{A12FA001-AC4F-418D-AE19-62706E023703}">
                      <ahyp:hlinkClr xmlns:ahyp="http://schemas.microsoft.com/office/drawing/2018/hyperlinkcolor" val="tx"/>
                    </a:ext>
                  </a:extLst>
                </a:hlinkClick>
              </a:rPr>
              <a:t>2507.20577</a:t>
            </a:r>
            <a:r>
              <a:rPr lang="en-US" altLang="ja-JP" sz="1800" dirty="0">
                <a:solidFill>
                  <a:schemeClr val="accent6"/>
                </a:solidFill>
              </a:rPr>
              <a:t> (2025)</a:t>
            </a:r>
          </a:p>
          <a:p>
            <a:r>
              <a:rPr lang="en-US" altLang="ja-JP" sz="2400" dirty="0"/>
              <a:t> Generalized convexity and Bregman divergences</a:t>
            </a:r>
          </a:p>
          <a:p>
            <a:pPr marL="0" indent="0">
              <a:buNone/>
            </a:pPr>
            <a:r>
              <a:rPr lang="en-US" altLang="ja-JP" sz="2000" b="1" dirty="0">
                <a:solidFill>
                  <a:schemeClr val="accent6"/>
                </a:solidFill>
              </a:rPr>
              <a:t>Generalizing Skew Jensen Divergences and Bregman Divergences With Comparative Convexity. </a:t>
            </a:r>
            <a:r>
              <a:rPr lang="en-US" altLang="ja-JP" sz="2000" b="1" dirty="0">
                <a:solidFill>
                  <a:schemeClr val="accent6"/>
                </a:solidFill>
                <a:hlinkClick r:id="rId7">
                  <a:extLst>
                    <a:ext uri="{A12FA001-AC4F-418D-AE19-62706E023703}">
                      <ahyp:hlinkClr xmlns:ahyp="http://schemas.microsoft.com/office/drawing/2018/hyperlinkcolor" val="tx"/>
                    </a:ext>
                  </a:extLst>
                </a:hlinkClick>
              </a:rPr>
              <a:t>IEEE Signal Process. Lett. 24(8)</a:t>
            </a:r>
            <a:r>
              <a:rPr lang="en-US" altLang="ja-JP" sz="2000" b="1" dirty="0">
                <a:solidFill>
                  <a:schemeClr val="accent6"/>
                </a:solidFill>
              </a:rPr>
              <a:t>: 1123-1127 (2017)</a:t>
            </a:r>
          </a:p>
          <a:p>
            <a:r>
              <a:rPr lang="en-US" altLang="ja-JP" sz="2400" dirty="0"/>
              <a:t> Space of Bregman balls  </a:t>
            </a:r>
          </a:p>
          <a:p>
            <a:pPr marL="0" indent="0">
              <a:buNone/>
            </a:pPr>
            <a:r>
              <a:rPr lang="nl-NL" altLang="ja-JP" sz="2000" b="1" dirty="0">
                <a:solidFill>
                  <a:schemeClr val="accent6"/>
                </a:solidFill>
              </a:rPr>
              <a:t>Bregman Voronoi Diagrams. </a:t>
            </a:r>
            <a:r>
              <a:rPr lang="nl-NL" altLang="ja-JP" sz="2000" b="1" dirty="0">
                <a:solidFill>
                  <a:schemeClr val="accent6"/>
                </a:solidFill>
                <a:hlinkClick r:id="rId8">
                  <a:extLst>
                    <a:ext uri="{A12FA001-AC4F-418D-AE19-62706E023703}">
                      <ahyp:hlinkClr xmlns:ahyp="http://schemas.microsoft.com/office/drawing/2018/hyperlinkcolor" val="tx"/>
                    </a:ext>
                  </a:extLst>
                </a:hlinkClick>
              </a:rPr>
              <a:t>Discret. Comput. Geom. 44(2)</a:t>
            </a:r>
            <a:r>
              <a:rPr lang="nl-NL" altLang="ja-JP" sz="2000" b="1" dirty="0">
                <a:solidFill>
                  <a:schemeClr val="accent6"/>
                </a:solidFill>
              </a:rPr>
              <a:t>: 281-307 (2010)</a:t>
            </a:r>
            <a:endParaRPr lang="ja-JP" altLang="en-US" sz="1800" b="1" dirty="0">
              <a:solidFill>
                <a:schemeClr val="accent6"/>
              </a:solidFill>
            </a:endParaRPr>
          </a:p>
        </p:txBody>
      </p:sp>
    </p:spTree>
    <p:extLst>
      <p:ext uri="{BB962C8B-B14F-4D97-AF65-F5344CB8AC3E}">
        <p14:creationId xmlns:p14="http://schemas.microsoft.com/office/powerpoint/2010/main" val="3829239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3C09459-7D0D-AF98-A8E7-0EB577C0B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537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0AC92-B791-1650-6061-E0F67BFE3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B40B91-DEC2-F914-B50F-5E45835A8244}"/>
              </a:ext>
            </a:extLst>
          </p:cNvPr>
          <p:cNvSpPr>
            <a:spLocks noGrp="1"/>
          </p:cNvSpPr>
          <p:nvPr>
            <p:ph type="title"/>
          </p:nvPr>
        </p:nvSpPr>
        <p:spPr>
          <a:xfrm>
            <a:off x="258097" y="100114"/>
            <a:ext cx="10515600" cy="1325563"/>
          </a:xfrm>
        </p:spPr>
        <p:txBody>
          <a:bodyPr/>
          <a:lstStyle/>
          <a:p>
            <a:r>
              <a:rPr kumimoji="1" lang="en-US" altLang="ja-JP" dirty="0">
                <a:solidFill>
                  <a:schemeClr val="accent4"/>
                </a:solidFill>
              </a:rPr>
              <a:t>Outline of this talk</a:t>
            </a:r>
            <a:endParaRPr kumimoji="1" lang="ja-JP" altLang="en-US" dirty="0">
              <a:solidFill>
                <a:schemeClr val="accent4"/>
              </a:solidFill>
            </a:endParaRPr>
          </a:p>
        </p:txBody>
      </p:sp>
      <p:sp>
        <p:nvSpPr>
          <p:cNvPr id="4" name="Content Placeholder 2">
            <a:extLst>
              <a:ext uri="{FF2B5EF4-FFF2-40B4-BE49-F238E27FC236}">
                <a16:creationId xmlns:a16="http://schemas.microsoft.com/office/drawing/2014/main" id="{E36F521E-CEBD-A2B6-7ED7-52D1AAFBDA4A}"/>
              </a:ext>
            </a:extLst>
          </p:cNvPr>
          <p:cNvSpPr txBox="1">
            <a:spLocks/>
          </p:cNvSpPr>
          <p:nvPr/>
        </p:nvSpPr>
        <p:spPr>
          <a:xfrm>
            <a:off x="363795" y="1425677"/>
            <a:ext cx="11828206" cy="6607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lang="en-US" altLang="ja-JP" sz="2400" dirty="0"/>
              <a:t> A quick introduction to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Duo Bregman pseudo-divergences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Curved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Generalized Legendre transforms and information geometry</a:t>
            </a:r>
          </a:p>
          <a:p>
            <a:pPr marL="457200" indent="-457200">
              <a:buFont typeface="+mj-lt"/>
              <a:buAutoNum type="arabicPeriod"/>
            </a:pPr>
            <a:endParaRPr lang="en-US" altLang="ja-JP" sz="2400" dirty="0"/>
          </a:p>
          <a:p>
            <a:pPr marL="457200" indent="-457200">
              <a:buFont typeface="+mj-lt"/>
              <a:buAutoNum type="arabicPeriod"/>
            </a:pPr>
            <a:r>
              <a:rPr lang="en-US" altLang="ja-JP" sz="2400" dirty="0"/>
              <a:t> Generalized convexity and Bregman divergences</a:t>
            </a:r>
          </a:p>
          <a:p>
            <a:pPr marL="457200" indent="-457200">
              <a:buFont typeface="+mj-lt"/>
              <a:buAutoNum type="arabicPeriod"/>
            </a:pPr>
            <a:endParaRPr lang="en-US" altLang="ja-JP" sz="2400" dirty="0"/>
          </a:p>
          <a:p>
            <a:pPr marL="457200" indent="-457200">
              <a:buFont typeface="+mj-lt"/>
              <a:buAutoNum type="arabicPeriod"/>
            </a:pPr>
            <a:r>
              <a:rPr lang="en-US" altLang="ja-JP" sz="2400" dirty="0"/>
              <a:t> Space of Bregman balls  </a:t>
            </a:r>
          </a:p>
          <a:p>
            <a:pPr marL="0" indent="0">
              <a:buFont typeface="Arial" panose="020B0604020202020204" pitchFamily="34" charset="0"/>
              <a:buNone/>
            </a:pPr>
            <a:endParaRPr lang="ja-JP" altLang="en-US" sz="2400" dirty="0"/>
          </a:p>
        </p:txBody>
      </p:sp>
    </p:spTree>
    <p:extLst>
      <p:ext uri="{BB962C8B-B14F-4D97-AF65-F5344CB8AC3E}">
        <p14:creationId xmlns:p14="http://schemas.microsoft.com/office/powerpoint/2010/main" val="3249100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E06B3-96BD-0723-01D1-293D02CFF446}"/>
              </a:ext>
            </a:extLst>
          </p:cNvPr>
          <p:cNvSpPr>
            <a:spLocks noGrp="1"/>
          </p:cNvSpPr>
          <p:nvPr>
            <p:ph type="title"/>
          </p:nvPr>
        </p:nvSpPr>
        <p:spPr>
          <a:xfrm>
            <a:off x="128081" y="-147115"/>
            <a:ext cx="11780196" cy="1325563"/>
          </a:xfrm>
        </p:spPr>
        <p:txBody>
          <a:bodyPr/>
          <a:lstStyle/>
          <a:p>
            <a:r>
              <a:rPr kumimoji="1" lang="en-US" altLang="ja-JP" b="1" dirty="0">
                <a:solidFill>
                  <a:schemeClr val="accent4"/>
                </a:solidFill>
              </a:rPr>
              <a:t>Representational Bregman divergences (2009)</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F7BEA706-7182-2397-BAB5-C44C8FFB7B53}"/>
              </a:ext>
            </a:extLst>
          </p:cNvPr>
          <p:cNvSpPr>
            <a:spLocks noGrp="1"/>
          </p:cNvSpPr>
          <p:nvPr>
            <p:ph idx="1"/>
          </p:nvPr>
        </p:nvSpPr>
        <p:spPr>
          <a:xfrm>
            <a:off x="283722" y="951880"/>
            <a:ext cx="11908277" cy="5504454"/>
          </a:xfrm>
        </p:spPr>
        <p:txBody>
          <a:bodyPr>
            <a:normAutofit/>
          </a:bodyPr>
          <a:lstStyle/>
          <a:p>
            <a:r>
              <a:rPr kumimoji="1" lang="en-US" altLang="ja-JP" dirty="0"/>
              <a:t>Use a </a:t>
            </a:r>
            <a:r>
              <a:rPr kumimoji="1" lang="en-US" altLang="ja-JP" b="1" dirty="0">
                <a:solidFill>
                  <a:srgbClr val="00B0F0"/>
                </a:solidFill>
              </a:rPr>
              <a:t>representation function </a:t>
            </a:r>
            <a:r>
              <a:rPr kumimoji="1" lang="en-US" altLang="ja-JP" dirty="0"/>
              <a:t>R</a:t>
            </a:r>
            <a:r>
              <a:rPr lang="en-US" altLang="ja-JP" dirty="0"/>
              <a:t> :</a:t>
            </a:r>
          </a:p>
          <a:p>
            <a:endParaRPr lang="en-US" altLang="ja-JP" dirty="0"/>
          </a:p>
          <a:p>
            <a:pPr marL="0" indent="0">
              <a:buNone/>
            </a:pPr>
            <a:r>
              <a:rPr lang="en-US" altLang="ja-JP" sz="2800" dirty="0"/>
              <a:t>B</a:t>
            </a:r>
            <a:r>
              <a:rPr lang="en-US" altLang="ja-JP" sz="2800" baseline="-25000" dirty="0"/>
              <a:t>F,R</a:t>
            </a:r>
            <a:r>
              <a:rPr lang="en-US" altLang="ja-JP" sz="2800" dirty="0"/>
              <a:t>(</a:t>
            </a:r>
            <a:r>
              <a:rPr lang="el-GR" altLang="ja-JP" i="0" dirty="0">
                <a:effectLst/>
                <a:latin typeface="Google Sans"/>
              </a:rPr>
              <a:t>λ </a:t>
            </a:r>
            <a:r>
              <a:rPr lang="en-US" altLang="ja-JP" sz="2800" i="0" baseline="-25000" dirty="0">
                <a:effectLst/>
                <a:latin typeface="Source Sans Pro" panose="020B0503030403020204" pitchFamily="34" charset="0"/>
              </a:rPr>
              <a:t>1</a:t>
            </a:r>
            <a:r>
              <a:rPr lang="el-GR" altLang="ja-JP" sz="2800" i="0" dirty="0">
                <a:effectLst/>
                <a:latin typeface="Source Sans Pro" panose="020B0503030403020204" pitchFamily="34" charset="0"/>
              </a:rPr>
              <a:t> </a:t>
            </a:r>
            <a:r>
              <a:rPr lang="en-US" altLang="ja-JP" sz="2800" dirty="0"/>
              <a:t>:</a:t>
            </a:r>
            <a:r>
              <a:rPr lang="el-GR" altLang="ja-JP" sz="2800" i="0" dirty="0">
                <a:effectLst/>
                <a:latin typeface="Source Sans Pro" panose="020B0503030403020204" pitchFamily="34" charset="0"/>
              </a:rPr>
              <a:t> </a:t>
            </a:r>
            <a:r>
              <a:rPr lang="el-GR" altLang="ja-JP" i="0" dirty="0">
                <a:effectLst/>
                <a:latin typeface="Google Sans"/>
              </a:rPr>
              <a:t>λ </a:t>
            </a:r>
            <a:r>
              <a:rPr lang="en-US" altLang="ja-JP" sz="2800" i="0" baseline="-25000" dirty="0">
                <a:effectLst/>
                <a:latin typeface="Source Sans Pro" panose="020B0503030403020204" pitchFamily="34" charset="0"/>
              </a:rPr>
              <a:t>2</a:t>
            </a:r>
            <a:r>
              <a:rPr lang="en-US" altLang="ja-JP" sz="2800" dirty="0"/>
              <a:t>):= B</a:t>
            </a:r>
            <a:r>
              <a:rPr lang="en-US" altLang="ja-JP" sz="2800" baseline="-25000" dirty="0"/>
              <a:t>F</a:t>
            </a:r>
            <a:r>
              <a:rPr lang="en-US" altLang="ja-JP" sz="2800" dirty="0"/>
              <a:t>(R(</a:t>
            </a:r>
            <a:r>
              <a:rPr lang="el-GR" altLang="ja-JP" i="0" dirty="0">
                <a:effectLst/>
                <a:latin typeface="Google Sans"/>
              </a:rPr>
              <a:t>λ </a:t>
            </a:r>
            <a:r>
              <a:rPr lang="en-US" altLang="ja-JP" sz="2800" i="0" baseline="-25000" dirty="0">
                <a:effectLst/>
                <a:latin typeface="Source Sans Pro" panose="020B0503030403020204" pitchFamily="34" charset="0"/>
              </a:rPr>
              <a:t>1</a:t>
            </a:r>
            <a:r>
              <a:rPr lang="el-GR" altLang="ja-JP" sz="2800" i="0" dirty="0">
                <a:effectLst/>
                <a:latin typeface="Source Sans Pro" panose="020B0503030403020204" pitchFamily="34" charset="0"/>
              </a:rPr>
              <a:t> </a:t>
            </a:r>
            <a:r>
              <a:rPr lang="en-US" altLang="ja-JP" sz="2800" dirty="0"/>
              <a:t>):R(</a:t>
            </a:r>
            <a:r>
              <a:rPr lang="el-GR" altLang="ja-JP" i="0" dirty="0">
                <a:effectLst/>
                <a:latin typeface="Google Sans"/>
              </a:rPr>
              <a:t>λ </a:t>
            </a:r>
            <a:r>
              <a:rPr lang="en-US" altLang="ja-JP" sz="2800" i="0" baseline="-25000" dirty="0">
                <a:effectLst/>
                <a:latin typeface="Source Sans Pro" panose="020B0503030403020204" pitchFamily="34" charset="0"/>
              </a:rPr>
              <a:t>2</a:t>
            </a:r>
            <a:r>
              <a:rPr lang="en-US" altLang="ja-JP" sz="2800" dirty="0"/>
              <a:t>))</a:t>
            </a:r>
          </a:p>
          <a:p>
            <a:pPr marL="0" indent="0">
              <a:buNone/>
            </a:pPr>
            <a:r>
              <a:rPr lang="en-US" altLang="ja-JP" sz="2800" dirty="0"/>
              <a:t>                   =  F(R(</a:t>
            </a:r>
            <a:r>
              <a:rPr lang="el-GR" altLang="ja-JP" i="0" dirty="0">
                <a:effectLst/>
                <a:latin typeface="Google Sans"/>
              </a:rPr>
              <a:t>λ </a:t>
            </a:r>
            <a:r>
              <a:rPr lang="en-US" altLang="ja-JP" sz="2800" i="0" baseline="-25000" dirty="0">
                <a:effectLst/>
              </a:rPr>
              <a:t>1</a:t>
            </a:r>
            <a:r>
              <a:rPr lang="en-US" altLang="ja-JP" sz="2800" dirty="0"/>
              <a:t>))-F(R(</a:t>
            </a:r>
            <a:r>
              <a:rPr lang="el-GR" altLang="ja-JP" i="0" dirty="0">
                <a:effectLst/>
                <a:latin typeface="Google Sans"/>
              </a:rPr>
              <a:t>λ </a:t>
            </a:r>
            <a:r>
              <a:rPr lang="en-US" altLang="ja-JP" sz="2800" baseline="-25000" dirty="0"/>
              <a:t>2</a:t>
            </a:r>
            <a:r>
              <a:rPr lang="en-US" altLang="ja-JP" sz="2800" dirty="0"/>
              <a:t>))-&lt;</a:t>
            </a:r>
            <a:r>
              <a:rPr lang="el-GR" altLang="ja-JP" sz="2800" i="0" dirty="0">
                <a:effectLst/>
              </a:rPr>
              <a:t> </a:t>
            </a:r>
            <a:r>
              <a:rPr lang="en-US" altLang="ja-JP" dirty="0"/>
              <a:t>R</a:t>
            </a:r>
            <a:r>
              <a:rPr lang="en-US" altLang="ja-JP" sz="2800" i="0" dirty="0">
                <a:effectLst/>
              </a:rPr>
              <a:t>(</a:t>
            </a:r>
            <a:r>
              <a:rPr lang="el-GR" altLang="ja-JP" i="0" dirty="0">
                <a:effectLst/>
                <a:latin typeface="Google Sans"/>
              </a:rPr>
              <a:t>λ </a:t>
            </a:r>
            <a:r>
              <a:rPr lang="en-US" altLang="ja-JP" sz="2800" i="0" baseline="-25000" dirty="0">
                <a:effectLst/>
              </a:rPr>
              <a:t>1</a:t>
            </a:r>
            <a:r>
              <a:rPr lang="en-US" altLang="ja-JP" sz="2800" dirty="0"/>
              <a:t>)</a:t>
            </a:r>
            <a:r>
              <a:rPr lang="en-US" altLang="ja-JP" sz="2800" i="0" dirty="0">
                <a:effectLst/>
              </a:rPr>
              <a:t>–R(</a:t>
            </a:r>
            <a:r>
              <a:rPr lang="el-GR" altLang="ja-JP" i="0" dirty="0">
                <a:effectLst/>
                <a:latin typeface="Google Sans"/>
              </a:rPr>
              <a:t>λ </a:t>
            </a:r>
            <a:r>
              <a:rPr lang="en-US" altLang="ja-JP" sz="2800" i="0" baseline="-25000" dirty="0">
                <a:effectLst/>
              </a:rPr>
              <a:t>2 </a:t>
            </a:r>
            <a:r>
              <a:rPr lang="el-GR" altLang="ja-JP" sz="2800" i="0" dirty="0">
                <a:effectLst/>
              </a:rPr>
              <a:t> </a:t>
            </a:r>
            <a:r>
              <a:rPr lang="en-US" altLang="ja-JP" sz="2800" dirty="0"/>
              <a:t>)</a:t>
            </a:r>
            <a:r>
              <a:rPr lang="en-US" altLang="ja-JP" sz="2800" i="0" dirty="0">
                <a:effectLst/>
              </a:rPr>
              <a:t>,</a:t>
            </a:r>
            <a:r>
              <a:rPr lang="el-GR" altLang="ja-JP" sz="2800" i="0" dirty="0">
                <a:effectLst/>
              </a:rPr>
              <a:t>∇</a:t>
            </a:r>
            <a:r>
              <a:rPr lang="en-US" altLang="ja-JP" sz="2800" i="0" dirty="0">
                <a:effectLst/>
              </a:rPr>
              <a:t>F(R(</a:t>
            </a:r>
            <a:r>
              <a:rPr lang="el-GR" altLang="ja-JP" i="0" dirty="0">
                <a:effectLst/>
                <a:latin typeface="Google Sans"/>
              </a:rPr>
              <a:t>λ </a:t>
            </a:r>
            <a:r>
              <a:rPr lang="en-US" altLang="ja-JP" sz="2800" i="0" baseline="-25000" dirty="0">
                <a:effectLst/>
              </a:rPr>
              <a:t>2</a:t>
            </a:r>
            <a:r>
              <a:rPr lang="en-US" altLang="ja-JP" sz="2800" i="0" dirty="0">
                <a:effectLst/>
              </a:rPr>
              <a:t>)</a:t>
            </a:r>
            <a:r>
              <a:rPr lang="en-US" altLang="ja-JP" sz="2800" dirty="0"/>
              <a:t> )</a:t>
            </a:r>
            <a:r>
              <a:rPr lang="en-US" altLang="ja-JP" sz="2800" i="0" baseline="-25000" dirty="0">
                <a:effectLst/>
              </a:rPr>
              <a:t> </a:t>
            </a:r>
            <a:r>
              <a:rPr lang="en-US" altLang="ja-JP" sz="2800" dirty="0"/>
              <a:t>&gt;</a:t>
            </a:r>
          </a:p>
          <a:p>
            <a:pPr marL="0" indent="0">
              <a:buNone/>
            </a:pPr>
            <a:r>
              <a:rPr lang="en-US" altLang="ja-JP" sz="2400" dirty="0"/>
              <a:t>         Note that F</a:t>
            </a:r>
            <a:r>
              <a:rPr lang="ja-JP" altLang="en-US" sz="2400" i="0" dirty="0">
                <a:solidFill>
                  <a:srgbClr val="202122"/>
                </a:solidFill>
                <a:effectLst/>
              </a:rPr>
              <a:t>∘</a:t>
            </a:r>
            <a:r>
              <a:rPr lang="en-US" altLang="ja-JP" sz="2400" dirty="0">
                <a:solidFill>
                  <a:srgbClr val="202122"/>
                </a:solidFill>
              </a:rPr>
              <a:t>R</a:t>
            </a:r>
            <a:r>
              <a:rPr lang="en-US" altLang="ja-JP" sz="2400" i="0" dirty="0">
                <a:solidFill>
                  <a:srgbClr val="202122"/>
                </a:solidFill>
                <a:effectLst/>
              </a:rPr>
              <a:t> may not be a Bregman generator, i.e., not be strictly convex.</a:t>
            </a:r>
          </a:p>
          <a:p>
            <a:pPr marL="0" indent="0">
              <a:buNone/>
            </a:pPr>
            <a:endParaRPr lang="en-US" altLang="ja-JP" sz="2400" dirty="0">
              <a:solidFill>
                <a:srgbClr val="202122"/>
              </a:solidFill>
            </a:endParaRPr>
          </a:p>
          <a:p>
            <a:pPr marL="0" indent="0">
              <a:buNone/>
            </a:pPr>
            <a:r>
              <a:rPr lang="en-US" altLang="ja-JP" sz="2400" i="0" dirty="0">
                <a:solidFill>
                  <a:srgbClr val="202122"/>
                </a:solidFill>
                <a:effectLst/>
              </a:rPr>
              <a:t>For example, consider the KLD between two densities of a </a:t>
            </a:r>
            <a:r>
              <a:rPr lang="en-US" altLang="ja-JP" sz="2400" b="1" i="0" dirty="0">
                <a:solidFill>
                  <a:srgbClr val="FF0000"/>
                </a:solidFill>
                <a:effectLst/>
              </a:rPr>
              <a:t>generic exponential family (natural parameter from representation function) </a:t>
            </a:r>
          </a:p>
          <a:p>
            <a:pPr marL="0" indent="0">
              <a:buNone/>
            </a:pPr>
            <a:r>
              <a:rPr lang="en-US" altLang="ja-JP" sz="2400" b="1" i="0" dirty="0">
                <a:solidFill>
                  <a:srgbClr val="202122"/>
                </a:solidFill>
                <a:effectLst/>
              </a:rPr>
              <a:t> </a:t>
            </a:r>
          </a:p>
          <a:p>
            <a:pPr marL="0" indent="0">
              <a:buNone/>
            </a:pPr>
            <a:r>
              <a:rPr lang="el-GR" altLang="ja-JP" sz="2400" b="1" i="0" dirty="0">
                <a:effectLst/>
              </a:rPr>
              <a:t>θ</a:t>
            </a:r>
            <a:r>
              <a:rPr lang="en-US" altLang="ja-JP" sz="2400" b="1" i="0" dirty="0">
                <a:effectLst/>
              </a:rPr>
              <a:t>(</a:t>
            </a:r>
            <a:r>
              <a:rPr lang="el-GR" altLang="ja-JP" sz="2400" b="1" i="0" dirty="0">
                <a:effectLst/>
                <a:latin typeface="Google Sans"/>
              </a:rPr>
              <a:t>λ </a:t>
            </a:r>
            <a:r>
              <a:rPr lang="en-US" altLang="ja-JP" sz="2400" b="1" i="0" dirty="0">
                <a:effectLst/>
                <a:latin typeface="Source Sans Pro" panose="020B0503030403020204" pitchFamily="34" charset="0"/>
              </a:rPr>
              <a:t>): </a:t>
            </a:r>
            <a:r>
              <a:rPr lang="en-US" altLang="ja-JP" sz="2400" b="1" dirty="0"/>
              <a:t>natural parameter corresponding to </a:t>
            </a:r>
            <a:r>
              <a:rPr lang="el-GR" altLang="ja-JP" sz="2400" b="1" i="0" dirty="0">
                <a:effectLst/>
                <a:latin typeface="Google Sans"/>
              </a:rPr>
              <a:t>λ</a:t>
            </a:r>
            <a:r>
              <a:rPr lang="en-US" altLang="ja-JP" sz="2400" b="1" i="0" dirty="0">
                <a:effectLst/>
                <a:latin typeface="Google Sans"/>
              </a:rPr>
              <a:t>,  representation function R(.)=</a:t>
            </a:r>
            <a:r>
              <a:rPr lang="el-GR" altLang="ja-JP" sz="2400" b="1" i="0" dirty="0">
                <a:effectLst/>
              </a:rPr>
              <a:t>θ</a:t>
            </a:r>
            <a:r>
              <a:rPr lang="en-US" altLang="ja-JP" sz="2400" b="1" i="0" dirty="0">
                <a:effectLst/>
              </a:rPr>
              <a:t>(</a:t>
            </a:r>
            <a:r>
              <a:rPr lang="en-US" altLang="ja-JP" sz="2400" b="1" dirty="0">
                <a:latin typeface="Google Sans"/>
              </a:rPr>
              <a:t>.</a:t>
            </a:r>
            <a:r>
              <a:rPr lang="el-GR" altLang="ja-JP" sz="2400" b="1" i="0" dirty="0">
                <a:effectLst/>
                <a:latin typeface="Google Sans"/>
              </a:rPr>
              <a:t> </a:t>
            </a:r>
            <a:r>
              <a:rPr lang="en-US" altLang="ja-JP" sz="2400" b="1" i="0" dirty="0">
                <a:effectLst/>
                <a:latin typeface="Source Sans Pro" panose="020B0503030403020204" pitchFamily="34" charset="0"/>
              </a:rPr>
              <a:t>) </a:t>
            </a:r>
            <a:endParaRPr lang="en-US" altLang="ja-JP" sz="2400" b="1" dirty="0">
              <a:solidFill>
                <a:srgbClr val="FF0000"/>
              </a:solidFill>
            </a:endParaRPr>
          </a:p>
          <a:p>
            <a:pPr marL="0" indent="0">
              <a:buNone/>
            </a:pPr>
            <a:endParaRPr lang="en-US" altLang="ja-JP" dirty="0"/>
          </a:p>
          <a:p>
            <a:pPr marL="0" indent="0">
              <a:buNone/>
            </a:pPr>
            <a:endParaRPr lang="en-US" altLang="ja-JP" sz="2800" dirty="0"/>
          </a:p>
          <a:p>
            <a:pPr marL="0" indent="0">
              <a:buNone/>
            </a:pPr>
            <a:endParaRPr lang="en-US" altLang="ja-JP" dirty="0"/>
          </a:p>
          <a:p>
            <a:pPr marL="0" indent="0">
              <a:buNone/>
            </a:pPr>
            <a:endParaRPr lang="en-US" altLang="ja-JP" dirty="0"/>
          </a:p>
          <a:p>
            <a:pPr marL="0" indent="0">
              <a:buNone/>
            </a:pPr>
            <a:endParaRPr kumimoji="1" lang="ja-JP" altLang="en-US" dirty="0"/>
          </a:p>
        </p:txBody>
      </p:sp>
      <p:pic>
        <p:nvPicPr>
          <p:cNvPr id="4" name="Picture 3">
            <a:extLst>
              <a:ext uri="{FF2B5EF4-FFF2-40B4-BE49-F238E27FC236}">
                <a16:creationId xmlns:a16="http://schemas.microsoft.com/office/drawing/2014/main" id="{8BAEE0AC-E0A4-2BFE-22A9-1C3148A085F8}"/>
              </a:ext>
            </a:extLst>
          </p:cNvPr>
          <p:cNvPicPr>
            <a:picLocks noChangeAspect="1"/>
          </p:cNvPicPr>
          <p:nvPr/>
        </p:nvPicPr>
        <p:blipFill>
          <a:blip r:embed="rId3"/>
          <a:stretch>
            <a:fillRect/>
          </a:stretch>
        </p:blipFill>
        <p:spPr>
          <a:xfrm>
            <a:off x="128081" y="4576161"/>
            <a:ext cx="6094065" cy="601883"/>
          </a:xfrm>
          <a:prstGeom prst="rect">
            <a:avLst/>
          </a:prstGeom>
        </p:spPr>
      </p:pic>
      <p:sp>
        <p:nvSpPr>
          <p:cNvPr id="8" name="TextBox 7">
            <a:extLst>
              <a:ext uri="{FF2B5EF4-FFF2-40B4-BE49-F238E27FC236}">
                <a16:creationId xmlns:a16="http://schemas.microsoft.com/office/drawing/2014/main" id="{933A8B25-861B-457A-AA38-31D35E7822A8}"/>
              </a:ext>
            </a:extLst>
          </p:cNvPr>
          <p:cNvSpPr txBox="1"/>
          <p:nvPr/>
        </p:nvSpPr>
        <p:spPr>
          <a:xfrm>
            <a:off x="406400" y="5727542"/>
            <a:ext cx="11385145" cy="523220"/>
          </a:xfrm>
          <a:prstGeom prst="rect">
            <a:avLst/>
          </a:prstGeom>
          <a:noFill/>
        </p:spPr>
        <p:txBody>
          <a:bodyPr wrap="square">
            <a:spAutoFit/>
          </a:bodyPr>
          <a:lstStyle/>
          <a:p>
            <a:r>
              <a:rPr lang="en-US" altLang="ja-JP" sz="2800" dirty="0">
                <a:highlight>
                  <a:srgbClr val="FFFF00"/>
                </a:highlight>
              </a:rPr>
              <a:t>D</a:t>
            </a:r>
            <a:r>
              <a:rPr lang="en-US" altLang="ja-JP" sz="2800" baseline="-25000" dirty="0">
                <a:highlight>
                  <a:srgbClr val="FFFF00"/>
                </a:highlight>
              </a:rPr>
              <a:t>KL</a:t>
            </a:r>
            <a:r>
              <a:rPr lang="en-US" altLang="ja-JP" sz="2800" dirty="0">
                <a:highlight>
                  <a:srgbClr val="FFFF00"/>
                </a:highlight>
              </a:rPr>
              <a:t>[p</a:t>
            </a:r>
            <a:r>
              <a:rPr lang="en-US" altLang="ja-JP" sz="2800" dirty="0">
                <a:highlight>
                  <a:srgbClr val="FFFF00"/>
                </a:highlight>
                <a:latin typeface="Source Sans Pro" panose="020B0503030403020204" pitchFamily="34" charset="0"/>
              </a:rPr>
              <a:t>(x|</a:t>
            </a:r>
            <a:r>
              <a:rPr lang="el-GR" altLang="ja-JP" sz="2800" i="0" dirty="0">
                <a:effectLst/>
                <a:highlight>
                  <a:srgbClr val="FFFF00"/>
                </a:highlight>
                <a:latin typeface="Google Sans"/>
              </a:rPr>
              <a:t> λ </a:t>
            </a:r>
            <a:r>
              <a:rPr lang="en-US" altLang="ja-JP" sz="2800" i="0" baseline="-25000" dirty="0">
                <a:effectLst/>
                <a:highlight>
                  <a:srgbClr val="FFFF00"/>
                </a:highlight>
                <a:latin typeface="Source Sans Pro" panose="020B0503030403020204" pitchFamily="34" charset="0"/>
              </a:rPr>
              <a:t>1</a:t>
            </a:r>
            <a:r>
              <a:rPr lang="en-US" altLang="ja-JP" sz="2800" dirty="0">
                <a:highlight>
                  <a:srgbClr val="FFFF00"/>
                </a:highlight>
              </a:rPr>
              <a:t>)</a:t>
            </a:r>
            <a:r>
              <a:rPr lang="en-US" altLang="ja-JP" sz="2800" i="0" baseline="-25000" dirty="0">
                <a:effectLst/>
                <a:highlight>
                  <a:srgbClr val="FFFF00"/>
                </a:highlight>
                <a:latin typeface="Source Sans Pro" panose="020B0503030403020204" pitchFamily="34" charset="0"/>
              </a:rPr>
              <a:t> </a:t>
            </a:r>
            <a:r>
              <a:rPr lang="en-US" altLang="ja-JP" sz="2800" dirty="0">
                <a:highlight>
                  <a:srgbClr val="FFFF00"/>
                </a:highlight>
              </a:rPr>
              <a:t>: p</a:t>
            </a:r>
            <a:r>
              <a:rPr lang="en-US" altLang="ja-JP" sz="2800" dirty="0">
                <a:highlight>
                  <a:srgbClr val="FFFF00"/>
                </a:highlight>
                <a:latin typeface="Source Sans Pro" panose="020B0503030403020204" pitchFamily="34" charset="0"/>
              </a:rPr>
              <a:t>(x|</a:t>
            </a:r>
            <a:r>
              <a:rPr lang="el-GR" altLang="ja-JP" sz="2800" i="0" dirty="0">
                <a:effectLst/>
                <a:highlight>
                  <a:srgbClr val="FFFF00"/>
                </a:highlight>
                <a:latin typeface="Google Sans"/>
              </a:rPr>
              <a:t> λ </a:t>
            </a:r>
            <a:r>
              <a:rPr lang="en-US" altLang="ja-JP" sz="2800" baseline="-25000" dirty="0">
                <a:highlight>
                  <a:srgbClr val="FFFF00"/>
                </a:highlight>
                <a:latin typeface="Source Sans Pro" panose="020B0503030403020204" pitchFamily="34" charset="0"/>
              </a:rPr>
              <a:t>2</a:t>
            </a:r>
            <a:r>
              <a:rPr lang="en-US" altLang="ja-JP" sz="2800" dirty="0">
                <a:highlight>
                  <a:srgbClr val="FFFF00"/>
                </a:highlight>
              </a:rPr>
              <a:t>)</a:t>
            </a:r>
            <a:r>
              <a:rPr lang="en-US" altLang="ja-JP" sz="2800" i="0" baseline="-25000" dirty="0">
                <a:effectLst/>
                <a:highlight>
                  <a:srgbClr val="FFFF00"/>
                </a:highlight>
                <a:latin typeface="Source Sans Pro" panose="020B0503030403020204" pitchFamily="34" charset="0"/>
              </a:rPr>
              <a:t> </a:t>
            </a:r>
            <a:r>
              <a:rPr lang="en-US" altLang="ja-JP" sz="2800" dirty="0">
                <a:highlight>
                  <a:srgbClr val="FFFF00"/>
                </a:highlight>
              </a:rPr>
              <a:t>] = </a:t>
            </a:r>
            <a:r>
              <a:rPr lang="en-US" altLang="ja-JP" sz="2800" dirty="0" err="1">
                <a:highlight>
                  <a:srgbClr val="FFFF00"/>
                </a:highlight>
              </a:rPr>
              <a:t>B</a:t>
            </a:r>
            <a:r>
              <a:rPr lang="en-US" altLang="ja-JP" sz="2800" baseline="-25000" dirty="0" err="1">
                <a:highlight>
                  <a:srgbClr val="FFFF00"/>
                </a:highlight>
              </a:rPr>
              <a:t>F</a:t>
            </a:r>
            <a:r>
              <a:rPr lang="en-US" altLang="ja-JP" sz="2800" baseline="30000" dirty="0" err="1">
                <a:highlight>
                  <a:srgbClr val="FFFF00"/>
                </a:highlight>
              </a:rPr>
              <a:t>rev</a:t>
            </a:r>
            <a:r>
              <a:rPr lang="en-US" altLang="ja-JP" sz="2800" dirty="0">
                <a:highlight>
                  <a:srgbClr val="FFFF00"/>
                </a:highlight>
              </a:rPr>
              <a:t>(</a:t>
            </a:r>
            <a:r>
              <a:rPr lang="el-GR" altLang="ja-JP" sz="2800" i="0" dirty="0">
                <a:effectLst/>
                <a:highlight>
                  <a:srgbClr val="FFFF00"/>
                </a:highlight>
              </a:rPr>
              <a:t>θ </a:t>
            </a:r>
            <a:r>
              <a:rPr lang="en-US" altLang="ja-JP" sz="2800" i="0" dirty="0">
                <a:effectLst/>
                <a:highlight>
                  <a:srgbClr val="FFFF00"/>
                </a:highlight>
              </a:rPr>
              <a:t>(</a:t>
            </a:r>
            <a:r>
              <a:rPr lang="el-GR" altLang="ja-JP" sz="2800" i="0" dirty="0">
                <a:effectLst/>
                <a:highlight>
                  <a:srgbClr val="FFFF00"/>
                </a:highlight>
                <a:latin typeface="Google Sans"/>
              </a:rPr>
              <a:t>λ </a:t>
            </a:r>
            <a:r>
              <a:rPr lang="en-US" altLang="ja-JP" sz="2800" i="0" baseline="-25000" dirty="0">
                <a:effectLst/>
                <a:highlight>
                  <a:srgbClr val="FFFF00"/>
                </a:highlight>
                <a:latin typeface="Source Sans Pro" panose="020B0503030403020204" pitchFamily="34" charset="0"/>
              </a:rPr>
              <a:t>1</a:t>
            </a:r>
            <a:r>
              <a:rPr lang="en-US" altLang="ja-JP" sz="2800" i="0" dirty="0">
                <a:effectLst/>
                <a:highlight>
                  <a:srgbClr val="FFFF00"/>
                </a:highlight>
                <a:latin typeface="Source Sans Pro" panose="020B0503030403020204" pitchFamily="34" charset="0"/>
              </a:rPr>
              <a:t>)</a:t>
            </a:r>
            <a:r>
              <a:rPr lang="en-US" altLang="ja-JP" sz="2800" dirty="0">
                <a:highlight>
                  <a:srgbClr val="FFFF00"/>
                </a:highlight>
              </a:rPr>
              <a:t>:</a:t>
            </a:r>
            <a:r>
              <a:rPr lang="el-GR" altLang="ja-JP" sz="2800" i="0" dirty="0">
                <a:effectLst/>
                <a:highlight>
                  <a:srgbClr val="FFFF00"/>
                </a:highlight>
                <a:latin typeface="Google Sans"/>
              </a:rPr>
              <a:t> </a:t>
            </a:r>
            <a:r>
              <a:rPr lang="el-GR" altLang="ja-JP" sz="2800" i="0" dirty="0">
                <a:effectLst/>
                <a:highlight>
                  <a:srgbClr val="FFFF00"/>
                </a:highlight>
              </a:rPr>
              <a:t>θ </a:t>
            </a:r>
            <a:r>
              <a:rPr lang="en-US" altLang="ja-JP" sz="2800" i="0" dirty="0">
                <a:effectLst/>
                <a:highlight>
                  <a:srgbClr val="FFFF00"/>
                </a:highlight>
              </a:rPr>
              <a:t>(</a:t>
            </a:r>
            <a:r>
              <a:rPr lang="el-GR" altLang="ja-JP" sz="2800" i="0" dirty="0">
                <a:effectLst/>
                <a:highlight>
                  <a:srgbClr val="FFFF00"/>
                </a:highlight>
                <a:latin typeface="Google Sans"/>
              </a:rPr>
              <a:t>λ </a:t>
            </a:r>
            <a:r>
              <a:rPr lang="en-US" altLang="ja-JP" sz="2800" i="0" baseline="-25000" dirty="0">
                <a:effectLst/>
                <a:highlight>
                  <a:srgbClr val="FFFF00"/>
                </a:highlight>
                <a:latin typeface="Source Sans Pro" panose="020B0503030403020204" pitchFamily="34" charset="0"/>
              </a:rPr>
              <a:t>2</a:t>
            </a:r>
            <a:r>
              <a:rPr lang="en-US" altLang="ja-JP" sz="2800" dirty="0">
                <a:highlight>
                  <a:srgbClr val="FFFF00"/>
                </a:highlight>
              </a:rPr>
              <a:t>))=B</a:t>
            </a:r>
            <a:r>
              <a:rPr lang="en-US" altLang="ja-JP" sz="2800" baseline="-25000" dirty="0">
                <a:highlight>
                  <a:srgbClr val="FFFF00"/>
                </a:highlight>
              </a:rPr>
              <a:t>F</a:t>
            </a:r>
            <a:r>
              <a:rPr lang="en-US" altLang="ja-JP" sz="2800" dirty="0">
                <a:highlight>
                  <a:srgbClr val="FFFF00"/>
                </a:highlight>
              </a:rPr>
              <a:t>(</a:t>
            </a:r>
            <a:r>
              <a:rPr lang="el-GR" altLang="ja-JP" sz="2800" i="0" dirty="0">
                <a:effectLst/>
                <a:highlight>
                  <a:srgbClr val="FFFF00"/>
                </a:highlight>
              </a:rPr>
              <a:t>θ </a:t>
            </a:r>
            <a:r>
              <a:rPr lang="en-US" altLang="ja-JP" sz="2800" i="0" dirty="0">
                <a:effectLst/>
                <a:highlight>
                  <a:srgbClr val="FFFF00"/>
                </a:highlight>
              </a:rPr>
              <a:t>(</a:t>
            </a:r>
            <a:r>
              <a:rPr lang="el-GR" altLang="ja-JP" sz="2800" i="0" dirty="0">
                <a:effectLst/>
                <a:highlight>
                  <a:srgbClr val="FFFF00"/>
                </a:highlight>
                <a:latin typeface="Google Sans"/>
              </a:rPr>
              <a:t>λ </a:t>
            </a:r>
            <a:r>
              <a:rPr lang="en-US" altLang="ja-JP" sz="2800" baseline="-25000" dirty="0">
                <a:highlight>
                  <a:srgbClr val="FFFF00"/>
                </a:highlight>
                <a:latin typeface="Source Sans Pro" panose="020B0503030403020204" pitchFamily="34" charset="0"/>
              </a:rPr>
              <a:t>2</a:t>
            </a:r>
            <a:r>
              <a:rPr lang="en-US" altLang="ja-JP" sz="2800" i="0" dirty="0">
                <a:effectLst/>
                <a:highlight>
                  <a:srgbClr val="FFFF00"/>
                </a:highlight>
                <a:latin typeface="Source Sans Pro" panose="020B0503030403020204" pitchFamily="34" charset="0"/>
              </a:rPr>
              <a:t>)</a:t>
            </a:r>
            <a:r>
              <a:rPr lang="en-US" altLang="ja-JP" sz="2800" dirty="0">
                <a:highlight>
                  <a:srgbClr val="FFFF00"/>
                </a:highlight>
              </a:rPr>
              <a:t>:</a:t>
            </a:r>
            <a:r>
              <a:rPr lang="el-GR" altLang="ja-JP" sz="2800" i="0" dirty="0">
                <a:effectLst/>
                <a:highlight>
                  <a:srgbClr val="FFFF00"/>
                </a:highlight>
                <a:latin typeface="Google Sans"/>
              </a:rPr>
              <a:t> </a:t>
            </a:r>
            <a:r>
              <a:rPr lang="el-GR" altLang="ja-JP" sz="2800" i="0" dirty="0">
                <a:effectLst/>
                <a:highlight>
                  <a:srgbClr val="FFFF00"/>
                </a:highlight>
              </a:rPr>
              <a:t>θ </a:t>
            </a:r>
            <a:r>
              <a:rPr lang="en-US" altLang="ja-JP" sz="2800" i="0" dirty="0">
                <a:effectLst/>
                <a:highlight>
                  <a:srgbClr val="FFFF00"/>
                </a:highlight>
              </a:rPr>
              <a:t>(</a:t>
            </a:r>
            <a:r>
              <a:rPr lang="el-GR" altLang="ja-JP" sz="2800" i="0" dirty="0">
                <a:effectLst/>
                <a:highlight>
                  <a:srgbClr val="FFFF00"/>
                </a:highlight>
                <a:latin typeface="Google Sans"/>
              </a:rPr>
              <a:t>λ </a:t>
            </a:r>
            <a:r>
              <a:rPr lang="en-US" altLang="ja-JP" sz="2800" baseline="-25000" dirty="0">
                <a:highlight>
                  <a:srgbClr val="FFFF00"/>
                </a:highlight>
                <a:latin typeface="Source Sans Pro" panose="020B0503030403020204" pitchFamily="34" charset="0"/>
              </a:rPr>
              <a:t>1</a:t>
            </a:r>
            <a:r>
              <a:rPr lang="en-US" altLang="ja-JP" sz="2800" dirty="0">
                <a:highlight>
                  <a:srgbClr val="FFFF00"/>
                </a:highlight>
              </a:rPr>
              <a:t>))  </a:t>
            </a:r>
            <a:endParaRPr lang="ja-JP" altLang="en-US" sz="2800" dirty="0">
              <a:highlight>
                <a:srgbClr val="FFFF00"/>
              </a:highlight>
            </a:endParaRPr>
          </a:p>
        </p:txBody>
      </p:sp>
      <p:sp>
        <p:nvSpPr>
          <p:cNvPr id="10" name="TextBox 9">
            <a:extLst>
              <a:ext uri="{FF2B5EF4-FFF2-40B4-BE49-F238E27FC236}">
                <a16:creationId xmlns:a16="http://schemas.microsoft.com/office/drawing/2014/main" id="{9EC9BFCB-ECF9-80C8-546E-D64DC43D87CC}"/>
              </a:ext>
            </a:extLst>
          </p:cNvPr>
          <p:cNvSpPr txBox="1"/>
          <p:nvPr/>
        </p:nvSpPr>
        <p:spPr>
          <a:xfrm>
            <a:off x="6237860" y="4735691"/>
            <a:ext cx="5743880" cy="369332"/>
          </a:xfrm>
          <a:prstGeom prst="rect">
            <a:avLst/>
          </a:prstGeom>
          <a:noFill/>
        </p:spPr>
        <p:txBody>
          <a:bodyPr wrap="none" rtlCol="0">
            <a:spAutoFit/>
          </a:bodyPr>
          <a:lstStyle/>
          <a:p>
            <a:r>
              <a:rPr lang="en-US" altLang="ja-JP" dirty="0"/>
              <a:t>i</a:t>
            </a:r>
            <a:r>
              <a:rPr kumimoji="1" lang="en-US" altLang="ja-JP" dirty="0"/>
              <a:t>nclude normal, Gamma/Beta, Wishart, Poisson, etc.</a:t>
            </a:r>
            <a:endParaRPr kumimoji="1" lang="ja-JP" altLang="en-US" dirty="0"/>
          </a:p>
        </p:txBody>
      </p:sp>
      <p:sp>
        <p:nvSpPr>
          <p:cNvPr id="5" name="TextBox 4">
            <a:extLst>
              <a:ext uri="{FF2B5EF4-FFF2-40B4-BE49-F238E27FC236}">
                <a16:creationId xmlns:a16="http://schemas.microsoft.com/office/drawing/2014/main" id="{8BC48822-7619-DE14-349A-7834C6E0159F}"/>
              </a:ext>
            </a:extLst>
          </p:cNvPr>
          <p:cNvSpPr txBox="1"/>
          <p:nvPr/>
        </p:nvSpPr>
        <p:spPr>
          <a:xfrm>
            <a:off x="2271368" y="6328288"/>
            <a:ext cx="4572000" cy="461665"/>
          </a:xfrm>
          <a:prstGeom prst="rect">
            <a:avLst/>
          </a:prstGeom>
          <a:noFill/>
        </p:spPr>
        <p:txBody>
          <a:bodyPr wrap="square" rtlCol="0">
            <a:spAutoFit/>
          </a:bodyPr>
          <a:lstStyle/>
          <a:p>
            <a:r>
              <a:rPr lang="en-US" altLang="ja-JP" sz="2400" dirty="0">
                <a:latin typeface="Source Sans Pro" panose="020B0503030403020204" pitchFamily="34" charset="0"/>
              </a:rPr>
              <a:t>NEF density p</a:t>
            </a:r>
            <a:r>
              <a:rPr lang="en-US" altLang="ja-JP" sz="2400" i="0" dirty="0">
                <a:effectLst/>
                <a:latin typeface="Source Sans Pro" panose="020B0503030403020204" pitchFamily="34" charset="0"/>
              </a:rPr>
              <a:t>(x|</a:t>
            </a:r>
            <a:r>
              <a:rPr lang="el-GR" altLang="ja-JP" sz="2400" i="0" dirty="0">
                <a:effectLst/>
                <a:latin typeface="Source Sans Pro" panose="020B0503030403020204" pitchFamily="34" charset="0"/>
              </a:rPr>
              <a:t> θ</a:t>
            </a:r>
            <a:r>
              <a:rPr lang="en-US" altLang="ja-JP" sz="2400" i="0" dirty="0">
                <a:effectLst/>
                <a:latin typeface="Source Sans Pro" panose="020B0503030403020204" pitchFamily="34" charset="0"/>
              </a:rPr>
              <a:t>) ∝ exp(&lt;x,</a:t>
            </a:r>
            <a:r>
              <a:rPr lang="el-GR" altLang="ja-JP" sz="2400" i="0" dirty="0">
                <a:effectLst/>
                <a:latin typeface="Source Sans Pro" panose="020B0503030403020204" pitchFamily="34" charset="0"/>
              </a:rPr>
              <a:t> θ </a:t>
            </a:r>
            <a:r>
              <a:rPr lang="en-US" altLang="ja-JP" sz="2400" i="0" dirty="0">
                <a:effectLst/>
                <a:latin typeface="Source Sans Pro" panose="020B0503030403020204" pitchFamily="34" charset="0"/>
              </a:rPr>
              <a:t>&gt;)</a:t>
            </a:r>
            <a:endParaRPr kumimoji="1" lang="ja-JP" altLang="en-US" sz="2400" dirty="0"/>
          </a:p>
        </p:txBody>
      </p:sp>
      <p:sp>
        <p:nvSpPr>
          <p:cNvPr id="7" name="TextBox 6">
            <a:extLst>
              <a:ext uri="{FF2B5EF4-FFF2-40B4-BE49-F238E27FC236}">
                <a16:creationId xmlns:a16="http://schemas.microsoft.com/office/drawing/2014/main" id="{D10E850B-7F02-4E0C-4939-5686456676B2}"/>
              </a:ext>
            </a:extLst>
          </p:cNvPr>
          <p:cNvSpPr txBox="1"/>
          <p:nvPr/>
        </p:nvSpPr>
        <p:spPr>
          <a:xfrm>
            <a:off x="6788096" y="6398261"/>
            <a:ext cx="6187440" cy="369332"/>
          </a:xfrm>
          <a:prstGeom prst="rect">
            <a:avLst/>
          </a:prstGeom>
          <a:noFill/>
        </p:spPr>
        <p:txBody>
          <a:bodyPr wrap="square">
            <a:spAutoFit/>
          </a:bodyPr>
          <a:lstStyle/>
          <a:p>
            <a:r>
              <a:rPr lang="en-US" altLang="ja-JP" sz="1800" dirty="0"/>
              <a:t>D</a:t>
            </a:r>
            <a:r>
              <a:rPr lang="en-US" altLang="ja-JP" sz="1800" baseline="-25000" dirty="0"/>
              <a:t>KL</a:t>
            </a:r>
            <a:r>
              <a:rPr lang="en-US" altLang="ja-JP" sz="1800" dirty="0"/>
              <a:t>[p</a:t>
            </a:r>
            <a:r>
              <a:rPr lang="en-US" altLang="ja-JP" sz="1800" dirty="0">
                <a:latin typeface="Source Sans Pro" panose="020B0503030403020204" pitchFamily="34" charset="0"/>
              </a:rPr>
              <a:t>(x|</a:t>
            </a:r>
            <a:r>
              <a:rPr lang="el-GR" altLang="ja-JP" sz="1800" i="0" dirty="0">
                <a:effectLst/>
                <a:latin typeface="Source Sans Pro" panose="020B0503030403020204" pitchFamily="34" charset="0"/>
              </a:rPr>
              <a:t>θ</a:t>
            </a:r>
            <a:r>
              <a:rPr lang="en-US" altLang="ja-JP" sz="1800" i="0" baseline="-25000" dirty="0">
                <a:effectLst/>
                <a:latin typeface="Source Sans Pro" panose="020B0503030403020204" pitchFamily="34" charset="0"/>
              </a:rPr>
              <a:t>1</a:t>
            </a:r>
            <a:r>
              <a:rPr lang="en-US" altLang="ja-JP" sz="1800" dirty="0"/>
              <a:t>)</a:t>
            </a:r>
            <a:r>
              <a:rPr lang="en-US" altLang="ja-JP" sz="1800" i="0" baseline="-25000" dirty="0">
                <a:effectLst/>
                <a:latin typeface="Source Sans Pro" panose="020B0503030403020204" pitchFamily="34" charset="0"/>
              </a:rPr>
              <a:t> </a:t>
            </a:r>
            <a:r>
              <a:rPr lang="en-US" altLang="ja-JP" sz="1800" dirty="0"/>
              <a:t>: p</a:t>
            </a:r>
            <a:r>
              <a:rPr lang="en-US" altLang="ja-JP" sz="1800" dirty="0">
                <a:latin typeface="Source Sans Pro" panose="020B0503030403020204" pitchFamily="34" charset="0"/>
              </a:rPr>
              <a:t>(x|</a:t>
            </a:r>
            <a:r>
              <a:rPr lang="el-GR" altLang="ja-JP" sz="1800" i="0" dirty="0">
                <a:effectLst/>
                <a:latin typeface="Source Sans Pro" panose="020B0503030403020204" pitchFamily="34" charset="0"/>
              </a:rPr>
              <a:t>θ</a:t>
            </a:r>
            <a:r>
              <a:rPr lang="en-US" altLang="ja-JP" sz="1800" baseline="-25000" dirty="0">
                <a:latin typeface="Source Sans Pro" panose="020B0503030403020204" pitchFamily="34" charset="0"/>
              </a:rPr>
              <a:t>2</a:t>
            </a:r>
            <a:r>
              <a:rPr lang="en-US" altLang="ja-JP" sz="1800" dirty="0"/>
              <a:t>)</a:t>
            </a:r>
            <a:r>
              <a:rPr lang="en-US" altLang="ja-JP" sz="1800" i="0" baseline="-25000" dirty="0">
                <a:effectLst/>
                <a:latin typeface="Source Sans Pro" panose="020B0503030403020204" pitchFamily="34" charset="0"/>
              </a:rPr>
              <a:t> </a:t>
            </a:r>
            <a:r>
              <a:rPr lang="en-US" altLang="ja-JP" sz="1800" dirty="0"/>
              <a:t>] = </a:t>
            </a:r>
            <a:r>
              <a:rPr lang="en-US" altLang="ja-JP" sz="1800" dirty="0" err="1"/>
              <a:t>B</a:t>
            </a:r>
            <a:r>
              <a:rPr lang="en-US" altLang="ja-JP" sz="1800" baseline="-25000" dirty="0" err="1"/>
              <a:t>F</a:t>
            </a:r>
            <a:r>
              <a:rPr lang="en-US" altLang="ja-JP" sz="1800" baseline="30000" dirty="0" err="1"/>
              <a:t>rev</a:t>
            </a:r>
            <a:r>
              <a:rPr lang="en-US" altLang="ja-JP" sz="1800" dirty="0"/>
              <a:t>(</a:t>
            </a:r>
            <a:r>
              <a:rPr lang="el-GR" altLang="ja-JP" sz="1800" i="0" dirty="0">
                <a:effectLst/>
                <a:latin typeface="Source Sans Pro" panose="020B0503030403020204" pitchFamily="34" charset="0"/>
              </a:rPr>
              <a:t>θ</a:t>
            </a:r>
            <a:r>
              <a:rPr lang="en-US" altLang="ja-JP" sz="1800" i="0" baseline="-25000" dirty="0">
                <a:effectLst/>
                <a:latin typeface="Source Sans Pro" panose="020B0503030403020204" pitchFamily="34" charset="0"/>
              </a:rPr>
              <a:t>1</a:t>
            </a:r>
            <a:r>
              <a:rPr lang="el-GR" altLang="ja-JP" sz="1800" i="0" dirty="0">
                <a:effectLst/>
                <a:latin typeface="Source Sans Pro" panose="020B0503030403020204" pitchFamily="34" charset="0"/>
              </a:rPr>
              <a:t> </a:t>
            </a:r>
            <a:r>
              <a:rPr lang="en-US" altLang="ja-JP" sz="1800" dirty="0"/>
              <a:t>:</a:t>
            </a:r>
            <a:r>
              <a:rPr lang="el-GR" altLang="ja-JP" sz="1800" i="0" dirty="0">
                <a:effectLst/>
                <a:latin typeface="Source Sans Pro" panose="020B0503030403020204" pitchFamily="34" charset="0"/>
              </a:rPr>
              <a:t> θ</a:t>
            </a:r>
            <a:r>
              <a:rPr lang="en-US" altLang="ja-JP" sz="1800" i="0" baseline="-25000" dirty="0">
                <a:effectLst/>
                <a:latin typeface="Source Sans Pro" panose="020B0503030403020204" pitchFamily="34" charset="0"/>
              </a:rPr>
              <a:t>2</a:t>
            </a:r>
            <a:r>
              <a:rPr lang="en-US" altLang="ja-JP" sz="1800" dirty="0"/>
              <a:t>) = B</a:t>
            </a:r>
            <a:r>
              <a:rPr lang="en-US" altLang="ja-JP" sz="1800" baseline="-25000" dirty="0"/>
              <a:t>F</a:t>
            </a:r>
            <a:r>
              <a:rPr lang="en-US" altLang="ja-JP" sz="1800" dirty="0"/>
              <a:t>(</a:t>
            </a:r>
            <a:r>
              <a:rPr lang="el-GR" altLang="ja-JP" sz="1800" i="0" dirty="0">
                <a:effectLst/>
                <a:latin typeface="Source Sans Pro" panose="020B0503030403020204" pitchFamily="34" charset="0"/>
              </a:rPr>
              <a:t>θ</a:t>
            </a:r>
            <a:r>
              <a:rPr lang="en-US" altLang="ja-JP" sz="1800" baseline="-25000" dirty="0">
                <a:latin typeface="Source Sans Pro" panose="020B0503030403020204" pitchFamily="34" charset="0"/>
              </a:rPr>
              <a:t>2</a:t>
            </a:r>
            <a:r>
              <a:rPr lang="el-GR" altLang="ja-JP" sz="1800" i="0" dirty="0">
                <a:effectLst/>
                <a:latin typeface="Source Sans Pro" panose="020B0503030403020204" pitchFamily="34" charset="0"/>
              </a:rPr>
              <a:t> </a:t>
            </a:r>
            <a:r>
              <a:rPr lang="en-US" altLang="ja-JP" sz="1800" dirty="0"/>
              <a:t>:</a:t>
            </a:r>
            <a:r>
              <a:rPr lang="el-GR" altLang="ja-JP" sz="1800" i="0" dirty="0">
                <a:effectLst/>
                <a:latin typeface="Source Sans Pro" panose="020B0503030403020204" pitchFamily="34" charset="0"/>
              </a:rPr>
              <a:t> θ</a:t>
            </a:r>
            <a:r>
              <a:rPr lang="en-US" altLang="ja-JP" sz="1800" baseline="-25000" dirty="0">
                <a:latin typeface="Source Sans Pro" panose="020B0503030403020204" pitchFamily="34" charset="0"/>
              </a:rPr>
              <a:t>1</a:t>
            </a:r>
            <a:r>
              <a:rPr lang="en-US" altLang="ja-JP" sz="1800" dirty="0"/>
              <a:t>) </a:t>
            </a:r>
            <a:endParaRPr lang="ja-JP" altLang="en-US" dirty="0"/>
          </a:p>
        </p:txBody>
      </p:sp>
    </p:spTree>
    <p:extLst>
      <p:ext uri="{BB962C8B-B14F-4D97-AF65-F5344CB8AC3E}">
        <p14:creationId xmlns:p14="http://schemas.microsoft.com/office/powerpoint/2010/main" val="2806839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76DF-281E-0F46-2B61-6081394B72F0}"/>
              </a:ext>
            </a:extLst>
          </p:cNvPr>
          <p:cNvSpPr>
            <a:spLocks noGrp="1"/>
          </p:cNvSpPr>
          <p:nvPr>
            <p:ph type="title"/>
          </p:nvPr>
        </p:nvSpPr>
        <p:spPr>
          <a:xfrm>
            <a:off x="35851" y="-90785"/>
            <a:ext cx="12229761" cy="1325563"/>
          </a:xfrm>
        </p:spPr>
        <p:txBody>
          <a:bodyPr/>
          <a:lstStyle/>
          <a:p>
            <a:r>
              <a:rPr lang="en-US" altLang="ja-JP" sz="4400" b="1" dirty="0">
                <a:solidFill>
                  <a:schemeClr val="accent4"/>
                </a:solidFill>
              </a:rPr>
              <a:t>Extended</a:t>
            </a:r>
            <a:r>
              <a:rPr lang="el-GR" altLang="ja-JP" sz="4400" b="1" dirty="0">
                <a:solidFill>
                  <a:schemeClr val="accent4"/>
                </a:solidFill>
              </a:rPr>
              <a:t>α</a:t>
            </a:r>
            <a:r>
              <a:rPr lang="en-US" altLang="ja-JP" sz="4400" b="1" dirty="0">
                <a:solidFill>
                  <a:schemeClr val="accent4"/>
                </a:solidFill>
              </a:rPr>
              <a:t>-divergences are representational BDs</a:t>
            </a:r>
            <a:endParaRPr kumimoji="1" lang="ja-JP" altLang="en-US" dirty="0">
              <a:solidFill>
                <a:schemeClr val="accent4"/>
              </a:solidFill>
            </a:endParaRPr>
          </a:p>
        </p:txBody>
      </p:sp>
      <p:sp>
        <p:nvSpPr>
          <p:cNvPr id="5" name="TextBox 4">
            <a:extLst>
              <a:ext uri="{FF2B5EF4-FFF2-40B4-BE49-F238E27FC236}">
                <a16:creationId xmlns:a16="http://schemas.microsoft.com/office/drawing/2014/main" id="{7F583E95-C5C8-5378-0662-C264AC0FCFFF}"/>
              </a:ext>
            </a:extLst>
          </p:cNvPr>
          <p:cNvSpPr txBox="1"/>
          <p:nvPr/>
        </p:nvSpPr>
        <p:spPr>
          <a:xfrm>
            <a:off x="448583" y="1103083"/>
            <a:ext cx="11030673" cy="830997"/>
          </a:xfrm>
          <a:prstGeom prst="rect">
            <a:avLst/>
          </a:prstGeom>
          <a:noFill/>
        </p:spPr>
        <p:txBody>
          <a:bodyPr wrap="square">
            <a:spAutoFit/>
          </a:bodyPr>
          <a:lstStyle/>
          <a:p>
            <a:pPr marL="0" indent="0">
              <a:buNone/>
            </a:pPr>
            <a:r>
              <a:rPr lang="el-GR" altLang="ja-JP" sz="2400" b="1" dirty="0">
                <a:solidFill>
                  <a:schemeClr val="accent4"/>
                </a:solidFill>
              </a:rPr>
              <a:t>α</a:t>
            </a:r>
            <a:r>
              <a:rPr lang="en-US" altLang="ja-JP" sz="2400" b="1" dirty="0">
                <a:solidFill>
                  <a:schemeClr val="accent4"/>
                </a:solidFill>
              </a:rPr>
              <a:t>-divergences extended to m-dimensional positive measures </a:t>
            </a:r>
          </a:p>
          <a:p>
            <a:pPr marL="0" indent="0">
              <a:buNone/>
            </a:pPr>
            <a:r>
              <a:rPr lang="en-US" altLang="ja-JP" sz="2400" dirty="0"/>
              <a:t>are </a:t>
            </a:r>
            <a:r>
              <a:rPr lang="en-US" altLang="ja-JP" sz="2400" b="1" dirty="0">
                <a:solidFill>
                  <a:srgbClr val="FF0000"/>
                </a:solidFill>
              </a:rPr>
              <a:t>representational Bregman divergences</a:t>
            </a:r>
            <a:r>
              <a:rPr lang="en-US" altLang="ja-JP" sz="2400" dirty="0"/>
              <a:t>:</a:t>
            </a:r>
          </a:p>
        </p:txBody>
      </p:sp>
      <p:pic>
        <p:nvPicPr>
          <p:cNvPr id="6" name="Picture 5">
            <a:extLst>
              <a:ext uri="{FF2B5EF4-FFF2-40B4-BE49-F238E27FC236}">
                <a16:creationId xmlns:a16="http://schemas.microsoft.com/office/drawing/2014/main" id="{ED5300B4-D6BE-B0A0-E334-FF690BF48CAA}"/>
              </a:ext>
            </a:extLst>
          </p:cNvPr>
          <p:cNvPicPr>
            <a:picLocks noChangeAspect="1"/>
          </p:cNvPicPr>
          <p:nvPr/>
        </p:nvPicPr>
        <p:blipFill>
          <a:blip r:embed="rId2"/>
          <a:stretch>
            <a:fillRect/>
          </a:stretch>
        </p:blipFill>
        <p:spPr>
          <a:xfrm>
            <a:off x="2062201" y="1879501"/>
            <a:ext cx="8624099" cy="1420759"/>
          </a:xfrm>
          <a:prstGeom prst="rect">
            <a:avLst/>
          </a:prstGeom>
        </p:spPr>
      </p:pic>
      <p:pic>
        <p:nvPicPr>
          <p:cNvPr id="9" name="Picture 8">
            <a:extLst>
              <a:ext uri="{FF2B5EF4-FFF2-40B4-BE49-F238E27FC236}">
                <a16:creationId xmlns:a16="http://schemas.microsoft.com/office/drawing/2014/main" id="{EDA86D64-725A-332A-05DB-0F817A8A75E2}"/>
              </a:ext>
            </a:extLst>
          </p:cNvPr>
          <p:cNvPicPr>
            <a:picLocks noChangeAspect="1"/>
          </p:cNvPicPr>
          <p:nvPr/>
        </p:nvPicPr>
        <p:blipFill>
          <a:blip r:embed="rId3"/>
          <a:stretch>
            <a:fillRect/>
          </a:stretch>
        </p:blipFill>
        <p:spPr>
          <a:xfrm>
            <a:off x="3436844" y="4498007"/>
            <a:ext cx="6276975" cy="895350"/>
          </a:xfrm>
          <a:prstGeom prst="rect">
            <a:avLst/>
          </a:prstGeom>
        </p:spPr>
      </p:pic>
      <p:pic>
        <p:nvPicPr>
          <p:cNvPr id="11" name="Picture 10">
            <a:extLst>
              <a:ext uri="{FF2B5EF4-FFF2-40B4-BE49-F238E27FC236}">
                <a16:creationId xmlns:a16="http://schemas.microsoft.com/office/drawing/2014/main" id="{561ABC5D-CD6F-CDDA-1A80-CF42C484E53E}"/>
              </a:ext>
            </a:extLst>
          </p:cNvPr>
          <p:cNvPicPr>
            <a:picLocks noChangeAspect="1"/>
          </p:cNvPicPr>
          <p:nvPr/>
        </p:nvPicPr>
        <p:blipFill>
          <a:blip r:embed="rId4"/>
          <a:stretch>
            <a:fillRect/>
          </a:stretch>
        </p:blipFill>
        <p:spPr>
          <a:xfrm>
            <a:off x="3436844" y="5313742"/>
            <a:ext cx="5534025" cy="581025"/>
          </a:xfrm>
          <a:prstGeom prst="rect">
            <a:avLst/>
          </a:prstGeom>
        </p:spPr>
      </p:pic>
      <p:grpSp>
        <p:nvGrpSpPr>
          <p:cNvPr id="13" name="Group 12">
            <a:extLst>
              <a:ext uri="{FF2B5EF4-FFF2-40B4-BE49-F238E27FC236}">
                <a16:creationId xmlns:a16="http://schemas.microsoft.com/office/drawing/2014/main" id="{36E1FAFA-59AC-3339-9432-F41F067995F0}"/>
              </a:ext>
            </a:extLst>
          </p:cNvPr>
          <p:cNvGrpSpPr/>
          <p:nvPr/>
        </p:nvGrpSpPr>
        <p:grpSpPr>
          <a:xfrm>
            <a:off x="2224444" y="3597238"/>
            <a:ext cx="4903499" cy="669956"/>
            <a:chOff x="3585884" y="2574029"/>
            <a:chExt cx="4903499" cy="669956"/>
          </a:xfrm>
        </p:grpSpPr>
        <p:pic>
          <p:nvPicPr>
            <p:cNvPr id="7" name="Picture 6">
              <a:extLst>
                <a:ext uri="{FF2B5EF4-FFF2-40B4-BE49-F238E27FC236}">
                  <a16:creationId xmlns:a16="http://schemas.microsoft.com/office/drawing/2014/main" id="{2CB39D81-69B2-519C-F1AA-348357C6145B}"/>
                </a:ext>
              </a:extLst>
            </p:cNvPr>
            <p:cNvPicPr>
              <a:picLocks noChangeAspect="1"/>
            </p:cNvPicPr>
            <p:nvPr/>
          </p:nvPicPr>
          <p:blipFill>
            <a:blip r:embed="rId5"/>
            <a:stretch>
              <a:fillRect/>
            </a:stretch>
          </p:blipFill>
          <p:spPr>
            <a:xfrm>
              <a:off x="3702617" y="2612894"/>
              <a:ext cx="4786766" cy="631091"/>
            </a:xfrm>
            <a:prstGeom prst="rect">
              <a:avLst/>
            </a:prstGeom>
          </p:spPr>
        </p:pic>
        <p:sp>
          <p:nvSpPr>
            <p:cNvPr id="12" name="Rectangle 11">
              <a:extLst>
                <a:ext uri="{FF2B5EF4-FFF2-40B4-BE49-F238E27FC236}">
                  <a16:creationId xmlns:a16="http://schemas.microsoft.com/office/drawing/2014/main" id="{E67B1771-71C1-DC90-5D25-A21E6CB4784E}"/>
                </a:ext>
              </a:extLst>
            </p:cNvPr>
            <p:cNvSpPr/>
            <p:nvPr/>
          </p:nvSpPr>
          <p:spPr>
            <a:xfrm>
              <a:off x="3585884" y="2574029"/>
              <a:ext cx="4903499" cy="631091"/>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TextBox 7">
            <a:extLst>
              <a:ext uri="{FF2B5EF4-FFF2-40B4-BE49-F238E27FC236}">
                <a16:creationId xmlns:a16="http://schemas.microsoft.com/office/drawing/2014/main" id="{AB55109F-FDA6-2314-1A2C-1A3196EDDAAA}"/>
              </a:ext>
            </a:extLst>
          </p:cNvPr>
          <p:cNvSpPr txBox="1"/>
          <p:nvPr/>
        </p:nvSpPr>
        <p:spPr>
          <a:xfrm>
            <a:off x="259371" y="4607764"/>
            <a:ext cx="2533066" cy="400110"/>
          </a:xfrm>
          <a:prstGeom prst="rect">
            <a:avLst/>
          </a:prstGeom>
          <a:noFill/>
        </p:spPr>
        <p:txBody>
          <a:bodyPr wrap="none" rtlCol="0">
            <a:spAutoFit/>
          </a:bodyPr>
          <a:lstStyle/>
          <a:p>
            <a:r>
              <a:rPr kumimoji="1" lang="en-US" altLang="ja-JP" sz="2000" dirty="0"/>
              <a:t>Bregman generator:</a:t>
            </a:r>
            <a:endParaRPr kumimoji="1" lang="ja-JP" altLang="en-US" sz="2000" dirty="0"/>
          </a:p>
        </p:txBody>
      </p:sp>
      <p:sp>
        <p:nvSpPr>
          <p:cNvPr id="10" name="TextBox 9">
            <a:extLst>
              <a:ext uri="{FF2B5EF4-FFF2-40B4-BE49-F238E27FC236}">
                <a16:creationId xmlns:a16="http://schemas.microsoft.com/office/drawing/2014/main" id="{C6293EF5-F1A2-EEE6-4A0F-E662C7203CE0}"/>
              </a:ext>
            </a:extLst>
          </p:cNvPr>
          <p:cNvSpPr txBox="1"/>
          <p:nvPr/>
        </p:nvSpPr>
        <p:spPr>
          <a:xfrm>
            <a:off x="259371" y="5393357"/>
            <a:ext cx="3177473" cy="400110"/>
          </a:xfrm>
          <a:prstGeom prst="rect">
            <a:avLst/>
          </a:prstGeom>
          <a:noFill/>
        </p:spPr>
        <p:txBody>
          <a:bodyPr wrap="none" rtlCol="0">
            <a:spAutoFit/>
          </a:bodyPr>
          <a:lstStyle/>
          <a:p>
            <a:r>
              <a:rPr kumimoji="1" lang="en-US" altLang="ja-JP" sz="2000" dirty="0"/>
              <a:t>Representation function: </a:t>
            </a:r>
            <a:endParaRPr kumimoji="1" lang="ja-JP" altLang="en-US" sz="2000" dirty="0"/>
          </a:p>
        </p:txBody>
      </p:sp>
      <p:sp>
        <p:nvSpPr>
          <p:cNvPr id="3" name="TextBox 2">
            <a:extLst>
              <a:ext uri="{FF2B5EF4-FFF2-40B4-BE49-F238E27FC236}">
                <a16:creationId xmlns:a16="http://schemas.microsoft.com/office/drawing/2014/main" id="{BE23F46E-36B1-8F1C-1C3B-61245157A4A6}"/>
              </a:ext>
            </a:extLst>
          </p:cNvPr>
          <p:cNvSpPr txBox="1"/>
          <p:nvPr/>
        </p:nvSpPr>
        <p:spPr>
          <a:xfrm>
            <a:off x="3436844" y="5894767"/>
            <a:ext cx="6899818" cy="461665"/>
          </a:xfrm>
          <a:prstGeom prst="rect">
            <a:avLst/>
          </a:prstGeom>
          <a:noFill/>
        </p:spPr>
        <p:txBody>
          <a:bodyPr wrap="square">
            <a:spAutoFit/>
          </a:bodyPr>
          <a:lstStyle/>
          <a:p>
            <a:r>
              <a:rPr lang="en-US" altLang="ja-JP" sz="2400" dirty="0"/>
              <a:t>B</a:t>
            </a:r>
            <a:r>
              <a:rPr lang="en-US" altLang="ja-JP" sz="2400" baseline="-25000" dirty="0"/>
              <a:t>F</a:t>
            </a:r>
            <a:r>
              <a:rPr lang="en-US" altLang="ja-JP" sz="2400" dirty="0"/>
              <a:t>(</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lang="el-GR" altLang="ja-JP" sz="2400" i="0" dirty="0">
                <a:effectLst/>
                <a:latin typeface="Source Sans Pro" panose="020B0503030403020204" pitchFamily="34" charset="0"/>
              </a:rPr>
              <a:t> </a:t>
            </a:r>
            <a:r>
              <a:rPr lang="en-US" altLang="ja-JP" sz="2400" dirty="0"/>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2</a:t>
            </a:r>
            <a:r>
              <a:rPr lang="en-US" altLang="ja-JP" sz="2400" dirty="0"/>
              <a:t>)=F(</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lang="en-US" altLang="ja-JP" sz="2400" dirty="0"/>
              <a:t>)-F(</a:t>
            </a:r>
            <a:r>
              <a:rPr lang="el-GR" altLang="ja-JP" sz="2400" i="0" dirty="0">
                <a:effectLst/>
                <a:latin typeface="Source Sans Pro" panose="020B0503030403020204" pitchFamily="34" charset="0"/>
              </a:rPr>
              <a:t>θ</a:t>
            </a:r>
            <a:r>
              <a:rPr lang="en-US" altLang="ja-JP" sz="2400" baseline="-25000" dirty="0">
                <a:latin typeface="Source Sans Pro" panose="020B0503030403020204" pitchFamily="34" charset="0"/>
              </a:rPr>
              <a:t>2</a:t>
            </a:r>
            <a:r>
              <a:rPr lang="en-US" altLang="ja-JP" sz="2400" dirty="0"/>
              <a:t>)-&lt;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1</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2 ,</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F(</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2</a:t>
            </a:r>
            <a:r>
              <a:rPr lang="en-US" altLang="ja-JP" sz="2400" i="0" dirty="0">
                <a:effectLst/>
                <a:latin typeface="Source Sans Pro" panose="020B0503030403020204" pitchFamily="34" charset="0"/>
              </a:rPr>
              <a:t>)</a:t>
            </a:r>
            <a:r>
              <a:rPr lang="en-US" altLang="ja-JP" sz="2400" i="0" baseline="-25000" dirty="0">
                <a:effectLst/>
                <a:latin typeface="Source Sans Pro" panose="020B0503030403020204" pitchFamily="34" charset="0"/>
              </a:rPr>
              <a:t> </a:t>
            </a:r>
            <a:r>
              <a:rPr lang="en-US" altLang="ja-JP" sz="2400" dirty="0"/>
              <a:t>&gt;</a:t>
            </a:r>
            <a:endParaRPr lang="ja-JP" altLang="en-US" sz="2400" dirty="0"/>
          </a:p>
        </p:txBody>
      </p:sp>
      <p:sp>
        <p:nvSpPr>
          <p:cNvPr id="4" name="TextBox 3">
            <a:extLst>
              <a:ext uri="{FF2B5EF4-FFF2-40B4-BE49-F238E27FC236}">
                <a16:creationId xmlns:a16="http://schemas.microsoft.com/office/drawing/2014/main" id="{C1E027AF-ED64-5C4F-657F-7D171BE666CA}"/>
              </a:ext>
            </a:extLst>
          </p:cNvPr>
          <p:cNvSpPr txBox="1"/>
          <p:nvPr/>
        </p:nvSpPr>
        <p:spPr>
          <a:xfrm>
            <a:off x="259371" y="5925544"/>
            <a:ext cx="2680542" cy="400110"/>
          </a:xfrm>
          <a:prstGeom prst="rect">
            <a:avLst/>
          </a:prstGeom>
          <a:noFill/>
        </p:spPr>
        <p:txBody>
          <a:bodyPr wrap="none" rtlCol="0">
            <a:spAutoFit/>
          </a:bodyPr>
          <a:lstStyle/>
          <a:p>
            <a:r>
              <a:rPr kumimoji="1" lang="en-US" altLang="ja-JP" sz="2000" dirty="0"/>
              <a:t>Bregman divergence:</a:t>
            </a:r>
            <a:endParaRPr kumimoji="1" lang="ja-JP" altLang="en-US" sz="2000" dirty="0"/>
          </a:p>
        </p:txBody>
      </p:sp>
      <p:sp>
        <p:nvSpPr>
          <p:cNvPr id="14" name="Arrow: Curved Right 13">
            <a:extLst>
              <a:ext uri="{FF2B5EF4-FFF2-40B4-BE49-F238E27FC236}">
                <a16:creationId xmlns:a16="http://schemas.microsoft.com/office/drawing/2014/main" id="{77A09F42-88F4-F463-D9C2-3CC9D0AE9678}"/>
              </a:ext>
            </a:extLst>
          </p:cNvPr>
          <p:cNvSpPr/>
          <p:nvPr/>
        </p:nvSpPr>
        <p:spPr>
          <a:xfrm>
            <a:off x="1584681" y="2655919"/>
            <a:ext cx="477520" cy="142075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TextBox 14">
            <a:extLst>
              <a:ext uri="{FF2B5EF4-FFF2-40B4-BE49-F238E27FC236}">
                <a16:creationId xmlns:a16="http://schemas.microsoft.com/office/drawing/2014/main" id="{AD3AE1D2-DFE4-444D-C48B-0F91C6ACE7DB}"/>
              </a:ext>
            </a:extLst>
          </p:cNvPr>
          <p:cNvSpPr txBox="1"/>
          <p:nvPr/>
        </p:nvSpPr>
        <p:spPr>
          <a:xfrm>
            <a:off x="771021" y="6504151"/>
            <a:ext cx="12231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chemeClr val="accent6"/>
                </a:solidFill>
                <a:effectLst/>
                <a:latin typeface="Arial" panose="020B0604020202020204" pitchFamily="34" charset="0"/>
              </a:rPr>
              <a:t>"The dual Voronoi diagrams with respect to representational Bregman divergences." IEEE ISVD </a:t>
            </a:r>
            <a:r>
              <a:rPr lang="en-US" altLang="ja-JP" b="1" i="1" dirty="0">
                <a:solidFill>
                  <a:schemeClr val="accent6"/>
                </a:solidFill>
                <a:effectLst/>
                <a:latin typeface="Arial" panose="020B0604020202020204" pitchFamily="34" charset="0"/>
              </a:rPr>
              <a:t>2009  </a:t>
            </a:r>
            <a:endParaRPr lang="ja-JP" altLang="en-US" sz="1800" b="1" dirty="0">
              <a:solidFill>
                <a:schemeClr val="accent6"/>
              </a:solidFill>
            </a:endParaRPr>
          </a:p>
        </p:txBody>
      </p:sp>
    </p:spTree>
    <p:extLst>
      <p:ext uri="{BB962C8B-B14F-4D97-AF65-F5344CB8AC3E}">
        <p14:creationId xmlns:p14="http://schemas.microsoft.com/office/powerpoint/2010/main" val="4177581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F4BA-1D34-B519-0B51-6CD929767ECA}"/>
              </a:ext>
            </a:extLst>
          </p:cNvPr>
          <p:cNvSpPr>
            <a:spLocks noGrp="1"/>
          </p:cNvSpPr>
          <p:nvPr>
            <p:ph type="title"/>
          </p:nvPr>
        </p:nvSpPr>
        <p:spPr/>
        <p:txBody>
          <a:bodyPr/>
          <a:lstStyle/>
          <a:p>
            <a:endParaRPr kumimoji="1" lang="ja-JP" altLang="en-US"/>
          </a:p>
        </p:txBody>
      </p:sp>
      <p:pic>
        <p:nvPicPr>
          <p:cNvPr id="5" name="Picture 4">
            <a:extLst>
              <a:ext uri="{FF2B5EF4-FFF2-40B4-BE49-F238E27FC236}">
                <a16:creationId xmlns:a16="http://schemas.microsoft.com/office/drawing/2014/main" id="{00C1DB70-2C4E-4075-E032-F2D6B1AEFEF6}"/>
              </a:ext>
            </a:extLst>
          </p:cNvPr>
          <p:cNvPicPr>
            <a:picLocks noChangeAspect="1"/>
          </p:cNvPicPr>
          <p:nvPr/>
        </p:nvPicPr>
        <p:blipFill>
          <a:blip r:embed="rId2"/>
          <a:stretch>
            <a:fillRect/>
          </a:stretch>
        </p:blipFill>
        <p:spPr>
          <a:xfrm>
            <a:off x="0" y="242151"/>
            <a:ext cx="12044826" cy="5556483"/>
          </a:xfrm>
          <a:prstGeom prst="rect">
            <a:avLst/>
          </a:prstGeom>
        </p:spPr>
      </p:pic>
      <p:pic>
        <p:nvPicPr>
          <p:cNvPr id="14" name="Picture 13">
            <a:extLst>
              <a:ext uri="{FF2B5EF4-FFF2-40B4-BE49-F238E27FC236}">
                <a16:creationId xmlns:a16="http://schemas.microsoft.com/office/drawing/2014/main" id="{D20F03C5-D7CC-5D55-275E-DC84F84E3E7C}"/>
              </a:ext>
            </a:extLst>
          </p:cNvPr>
          <p:cNvPicPr>
            <a:picLocks noChangeAspect="1"/>
          </p:cNvPicPr>
          <p:nvPr/>
        </p:nvPicPr>
        <p:blipFill>
          <a:blip r:embed="rId3"/>
          <a:stretch>
            <a:fillRect/>
          </a:stretch>
        </p:blipFill>
        <p:spPr>
          <a:xfrm rot="6470409">
            <a:off x="6895381" y="4608769"/>
            <a:ext cx="1058020" cy="461188"/>
          </a:xfrm>
          <a:prstGeom prst="rect">
            <a:avLst/>
          </a:prstGeom>
        </p:spPr>
      </p:pic>
      <p:pic>
        <p:nvPicPr>
          <p:cNvPr id="16" name="Picture 15">
            <a:extLst>
              <a:ext uri="{FF2B5EF4-FFF2-40B4-BE49-F238E27FC236}">
                <a16:creationId xmlns:a16="http://schemas.microsoft.com/office/drawing/2014/main" id="{08EF8654-3E04-D812-ED3E-B661BB852020}"/>
              </a:ext>
            </a:extLst>
          </p:cNvPr>
          <p:cNvPicPr>
            <a:picLocks noChangeAspect="1"/>
          </p:cNvPicPr>
          <p:nvPr/>
        </p:nvPicPr>
        <p:blipFill>
          <a:blip r:embed="rId4"/>
          <a:stretch>
            <a:fillRect/>
          </a:stretch>
        </p:blipFill>
        <p:spPr>
          <a:xfrm>
            <a:off x="-1260087" y="3170315"/>
            <a:ext cx="750268" cy="517369"/>
          </a:xfrm>
          <a:prstGeom prst="rect">
            <a:avLst/>
          </a:prstGeom>
        </p:spPr>
      </p:pic>
      <p:sp>
        <p:nvSpPr>
          <p:cNvPr id="18" name="TextBox 17">
            <a:extLst>
              <a:ext uri="{FF2B5EF4-FFF2-40B4-BE49-F238E27FC236}">
                <a16:creationId xmlns:a16="http://schemas.microsoft.com/office/drawing/2014/main" id="{491708D7-73C3-7E34-0D41-A394D5DAC5CD}"/>
              </a:ext>
            </a:extLst>
          </p:cNvPr>
          <p:cNvSpPr txBox="1"/>
          <p:nvPr/>
        </p:nvSpPr>
        <p:spPr>
          <a:xfrm>
            <a:off x="2330605" y="254352"/>
            <a:ext cx="9818728" cy="1200329"/>
          </a:xfrm>
          <a:prstGeom prst="rect">
            <a:avLst/>
          </a:prstGeom>
          <a:noFill/>
        </p:spPr>
        <p:txBody>
          <a:bodyPr wrap="square">
            <a:spAutoFit/>
          </a:bodyPr>
          <a:lstStyle/>
          <a:p>
            <a:r>
              <a:rPr lang="en-US" altLang="ja-JP" sz="3600" dirty="0"/>
              <a:t>Bregman divergence:</a:t>
            </a:r>
          </a:p>
          <a:p>
            <a:r>
              <a:rPr lang="en-US" altLang="ja-JP" sz="3600" dirty="0">
                <a:solidFill>
                  <a:srgbClr val="FF0000"/>
                </a:solidFill>
              </a:rPr>
              <a:t>B</a:t>
            </a:r>
            <a:r>
              <a:rPr lang="en-US" altLang="ja-JP" sz="3600" baseline="-25000" dirty="0">
                <a:solidFill>
                  <a:srgbClr val="FF0000"/>
                </a:solidFill>
              </a:rPr>
              <a:t>F</a:t>
            </a:r>
            <a:r>
              <a:rPr lang="en-US" altLang="ja-JP" sz="3600" dirty="0">
                <a:solidFill>
                  <a:srgbClr val="FF0000"/>
                </a:solidFill>
              </a:rPr>
              <a:t>(</a:t>
            </a:r>
            <a:r>
              <a:rPr lang="el-GR" altLang="ja-JP" sz="3600" i="0" dirty="0">
                <a:solidFill>
                  <a:srgbClr val="FF0000"/>
                </a:solidFill>
                <a:effectLst/>
                <a:latin typeface="Source Sans Pro" panose="020B0503030403020204" pitchFamily="34" charset="0"/>
              </a:rPr>
              <a:t>θ</a:t>
            </a:r>
            <a:r>
              <a:rPr lang="en-US" altLang="ja-JP" sz="3600" i="0" baseline="-25000" dirty="0">
                <a:solidFill>
                  <a:srgbClr val="FF0000"/>
                </a:solidFill>
                <a:effectLst/>
                <a:latin typeface="Source Sans Pro" panose="020B0503030403020204" pitchFamily="34" charset="0"/>
              </a:rPr>
              <a:t>1</a:t>
            </a:r>
            <a:r>
              <a:rPr lang="el-GR" altLang="ja-JP" sz="3600" i="0" dirty="0">
                <a:solidFill>
                  <a:srgbClr val="FF0000"/>
                </a:solidFill>
                <a:effectLst/>
                <a:latin typeface="Source Sans Pro" panose="020B0503030403020204" pitchFamily="34" charset="0"/>
              </a:rPr>
              <a:t> </a:t>
            </a:r>
            <a:r>
              <a:rPr lang="en-US" altLang="ja-JP" sz="3600" dirty="0">
                <a:solidFill>
                  <a:srgbClr val="FF0000"/>
                </a:solidFill>
              </a:rPr>
              <a:t>:</a:t>
            </a:r>
            <a:r>
              <a:rPr lang="el-GR" altLang="ja-JP" sz="3600" i="0" dirty="0">
                <a:solidFill>
                  <a:srgbClr val="FF0000"/>
                </a:solidFill>
                <a:effectLst/>
                <a:latin typeface="Source Sans Pro" panose="020B0503030403020204" pitchFamily="34" charset="0"/>
              </a:rPr>
              <a:t> θ</a:t>
            </a:r>
            <a:r>
              <a:rPr lang="en-US" altLang="ja-JP" sz="3600" i="0" baseline="-25000" dirty="0">
                <a:solidFill>
                  <a:srgbClr val="FF0000"/>
                </a:solidFill>
                <a:effectLst/>
                <a:latin typeface="Source Sans Pro" panose="020B0503030403020204" pitchFamily="34" charset="0"/>
              </a:rPr>
              <a:t>2</a:t>
            </a:r>
            <a:r>
              <a:rPr lang="en-US" altLang="ja-JP" sz="3600" dirty="0">
                <a:solidFill>
                  <a:srgbClr val="FF0000"/>
                </a:solidFill>
              </a:rPr>
              <a:t>) = F(</a:t>
            </a:r>
            <a:r>
              <a:rPr lang="el-GR" altLang="ja-JP" sz="3600" i="0" dirty="0">
                <a:solidFill>
                  <a:srgbClr val="FF0000"/>
                </a:solidFill>
                <a:effectLst/>
                <a:latin typeface="Source Sans Pro" panose="020B0503030403020204" pitchFamily="34" charset="0"/>
              </a:rPr>
              <a:t>θ</a:t>
            </a:r>
            <a:r>
              <a:rPr lang="en-US" altLang="ja-JP" sz="3600" i="0" baseline="-25000" dirty="0">
                <a:solidFill>
                  <a:srgbClr val="FF0000"/>
                </a:solidFill>
                <a:effectLst/>
                <a:latin typeface="Source Sans Pro" panose="020B0503030403020204" pitchFamily="34" charset="0"/>
              </a:rPr>
              <a:t>1</a:t>
            </a:r>
            <a:r>
              <a:rPr lang="en-US" altLang="ja-JP" sz="3600" dirty="0">
                <a:solidFill>
                  <a:srgbClr val="FF0000"/>
                </a:solidFill>
              </a:rPr>
              <a:t>) - F(</a:t>
            </a:r>
            <a:r>
              <a:rPr lang="el-GR" altLang="ja-JP" sz="3600" i="0" dirty="0">
                <a:solidFill>
                  <a:srgbClr val="FF0000"/>
                </a:solidFill>
                <a:effectLst/>
                <a:latin typeface="Source Sans Pro" panose="020B0503030403020204" pitchFamily="34" charset="0"/>
              </a:rPr>
              <a:t>θ</a:t>
            </a:r>
            <a:r>
              <a:rPr lang="en-US" altLang="ja-JP" sz="3600" baseline="-25000" dirty="0">
                <a:solidFill>
                  <a:srgbClr val="FF0000"/>
                </a:solidFill>
                <a:latin typeface="Source Sans Pro" panose="020B0503030403020204" pitchFamily="34" charset="0"/>
              </a:rPr>
              <a:t>2</a:t>
            </a:r>
            <a:r>
              <a:rPr lang="en-US" altLang="ja-JP" sz="3600" dirty="0">
                <a:solidFill>
                  <a:srgbClr val="FF0000"/>
                </a:solidFill>
              </a:rPr>
              <a:t>)-&lt;</a:t>
            </a:r>
            <a:r>
              <a:rPr lang="el-GR" altLang="ja-JP" sz="3600" i="0" dirty="0">
                <a:solidFill>
                  <a:srgbClr val="FF0000"/>
                </a:solidFill>
                <a:effectLst/>
                <a:latin typeface="Source Sans Pro" panose="020B0503030403020204" pitchFamily="34" charset="0"/>
              </a:rPr>
              <a:t> θ</a:t>
            </a:r>
            <a:r>
              <a:rPr lang="en-US" altLang="ja-JP" sz="3600" i="0" baseline="-25000" dirty="0">
                <a:solidFill>
                  <a:srgbClr val="FF0000"/>
                </a:solidFill>
                <a:effectLst/>
                <a:latin typeface="Source Sans Pro" panose="020B0503030403020204" pitchFamily="34" charset="0"/>
              </a:rPr>
              <a:t>1</a:t>
            </a:r>
            <a:r>
              <a:rPr lang="el-GR" altLang="ja-JP" sz="3600" i="0" dirty="0">
                <a:solidFill>
                  <a:srgbClr val="FF0000"/>
                </a:solidFill>
                <a:effectLst/>
                <a:latin typeface="Source Sans Pro" panose="020B0503030403020204" pitchFamily="34" charset="0"/>
              </a:rPr>
              <a:t> </a:t>
            </a:r>
            <a:r>
              <a:rPr lang="en-US" altLang="ja-JP" sz="3600" i="0" dirty="0">
                <a:solidFill>
                  <a:srgbClr val="FF0000"/>
                </a:solidFill>
                <a:effectLst/>
                <a:latin typeface="Source Sans Pro" panose="020B0503030403020204" pitchFamily="34" charset="0"/>
              </a:rPr>
              <a:t>-</a:t>
            </a:r>
            <a:r>
              <a:rPr lang="el-GR" altLang="ja-JP" sz="3600" i="0" dirty="0">
                <a:solidFill>
                  <a:srgbClr val="FF0000"/>
                </a:solidFill>
                <a:effectLst/>
                <a:latin typeface="Source Sans Pro" panose="020B0503030403020204" pitchFamily="34" charset="0"/>
              </a:rPr>
              <a:t> θ</a:t>
            </a:r>
            <a:r>
              <a:rPr lang="en-US" altLang="ja-JP" sz="3600" i="0" baseline="-25000" dirty="0">
                <a:solidFill>
                  <a:srgbClr val="FF0000"/>
                </a:solidFill>
                <a:effectLst/>
                <a:latin typeface="Source Sans Pro" panose="020B0503030403020204" pitchFamily="34" charset="0"/>
              </a:rPr>
              <a:t>2 ,</a:t>
            </a:r>
            <a:r>
              <a:rPr lang="el-GR" altLang="ja-JP" sz="3600" i="0" dirty="0">
                <a:solidFill>
                  <a:srgbClr val="FF0000"/>
                </a:solidFill>
                <a:effectLst/>
                <a:latin typeface="Source Sans Pro" panose="020B0503030403020204" pitchFamily="34" charset="0"/>
              </a:rPr>
              <a:t> ∇</a:t>
            </a:r>
            <a:r>
              <a:rPr lang="en-US" altLang="ja-JP" sz="3600" i="0" dirty="0">
                <a:solidFill>
                  <a:srgbClr val="FF0000"/>
                </a:solidFill>
                <a:effectLst/>
                <a:latin typeface="Source Sans Pro" panose="020B0503030403020204" pitchFamily="34" charset="0"/>
              </a:rPr>
              <a:t>F(</a:t>
            </a:r>
            <a:r>
              <a:rPr lang="el-GR" altLang="ja-JP" sz="3600" i="0" dirty="0">
                <a:solidFill>
                  <a:srgbClr val="FF0000"/>
                </a:solidFill>
                <a:effectLst/>
                <a:latin typeface="Source Sans Pro" panose="020B0503030403020204" pitchFamily="34" charset="0"/>
              </a:rPr>
              <a:t>θ</a:t>
            </a:r>
            <a:r>
              <a:rPr lang="en-US" altLang="ja-JP" sz="3600" i="0" baseline="-25000" dirty="0">
                <a:solidFill>
                  <a:srgbClr val="FF0000"/>
                </a:solidFill>
                <a:effectLst/>
                <a:latin typeface="Source Sans Pro" panose="020B0503030403020204" pitchFamily="34" charset="0"/>
              </a:rPr>
              <a:t>2</a:t>
            </a:r>
            <a:r>
              <a:rPr lang="en-US" altLang="ja-JP" sz="3600" i="0" dirty="0">
                <a:solidFill>
                  <a:srgbClr val="FF0000"/>
                </a:solidFill>
                <a:effectLst/>
                <a:latin typeface="Source Sans Pro" panose="020B0503030403020204" pitchFamily="34" charset="0"/>
              </a:rPr>
              <a:t>)</a:t>
            </a:r>
            <a:r>
              <a:rPr lang="en-US" altLang="ja-JP" sz="3600" i="0" baseline="-25000" dirty="0">
                <a:solidFill>
                  <a:srgbClr val="FF0000"/>
                </a:solidFill>
                <a:effectLst/>
                <a:latin typeface="Source Sans Pro" panose="020B0503030403020204" pitchFamily="34" charset="0"/>
              </a:rPr>
              <a:t> </a:t>
            </a:r>
            <a:r>
              <a:rPr lang="en-US" altLang="ja-JP" sz="3600" dirty="0">
                <a:solidFill>
                  <a:srgbClr val="FF0000"/>
                </a:solidFill>
              </a:rPr>
              <a:t>&gt;</a:t>
            </a:r>
            <a:endParaRPr lang="ja-JP" altLang="en-US" sz="2800" dirty="0">
              <a:solidFill>
                <a:srgbClr val="FF0000"/>
              </a:solidFill>
            </a:endParaRPr>
          </a:p>
        </p:txBody>
      </p:sp>
      <p:sp>
        <p:nvSpPr>
          <p:cNvPr id="19" name="TextBox 18">
            <a:extLst>
              <a:ext uri="{FF2B5EF4-FFF2-40B4-BE49-F238E27FC236}">
                <a16:creationId xmlns:a16="http://schemas.microsoft.com/office/drawing/2014/main" id="{67737F25-89D1-B410-2F19-2C443712ADBF}"/>
              </a:ext>
            </a:extLst>
          </p:cNvPr>
          <p:cNvSpPr txBox="1"/>
          <p:nvPr/>
        </p:nvSpPr>
        <p:spPr>
          <a:xfrm>
            <a:off x="1113049" y="5780782"/>
            <a:ext cx="9818728" cy="954107"/>
          </a:xfrm>
          <a:prstGeom prst="rect">
            <a:avLst/>
          </a:prstGeom>
          <a:noFill/>
        </p:spPr>
        <p:txBody>
          <a:bodyPr wrap="square">
            <a:spAutoFit/>
          </a:bodyPr>
          <a:lstStyle/>
          <a:p>
            <a:r>
              <a:rPr lang="en-US" altLang="ja-JP" sz="2800" dirty="0">
                <a:solidFill>
                  <a:schemeClr val="accent5">
                    <a:lumMod val="60000"/>
                    <a:lumOff val="40000"/>
                  </a:schemeClr>
                </a:solidFill>
              </a:rPr>
              <a:t>How deep does a diver needs to dive vertically at </a:t>
            </a:r>
            <a:r>
              <a:rPr lang="el-GR" altLang="ja-JP" sz="2800" dirty="0">
                <a:solidFill>
                  <a:schemeClr val="accent5">
                    <a:lumMod val="60000"/>
                    <a:lumOff val="40000"/>
                  </a:schemeClr>
                </a:solidFill>
                <a:latin typeface="Source Sans Pro" panose="020B0503030403020204" pitchFamily="34" charset="0"/>
              </a:rPr>
              <a:t>θ</a:t>
            </a:r>
            <a:r>
              <a:rPr lang="en-US" altLang="ja-JP" sz="2800" baseline="-25000" dirty="0">
                <a:solidFill>
                  <a:schemeClr val="accent5">
                    <a:lumMod val="60000"/>
                    <a:lumOff val="40000"/>
                  </a:schemeClr>
                </a:solidFill>
                <a:latin typeface="Source Sans Pro" panose="020B0503030403020204" pitchFamily="34" charset="0"/>
              </a:rPr>
              <a:t>1  </a:t>
            </a:r>
            <a:r>
              <a:rPr lang="en-US" altLang="ja-JP" sz="2800" dirty="0">
                <a:solidFill>
                  <a:schemeClr val="accent5">
                    <a:lumMod val="60000"/>
                    <a:lumOff val="40000"/>
                  </a:schemeClr>
                </a:solidFill>
              </a:rPr>
              <a:t>to see the starfish on the rock at </a:t>
            </a:r>
            <a:r>
              <a:rPr lang="el-GR" altLang="ja-JP" sz="2800" dirty="0">
                <a:solidFill>
                  <a:schemeClr val="accent5">
                    <a:lumMod val="60000"/>
                    <a:lumOff val="40000"/>
                  </a:schemeClr>
                </a:solidFill>
                <a:latin typeface="Source Sans Pro" panose="020B0503030403020204" pitchFamily="34" charset="0"/>
              </a:rPr>
              <a:t>θ</a:t>
            </a:r>
            <a:r>
              <a:rPr lang="en-US" altLang="ja-JP" sz="2800" baseline="-25000" dirty="0">
                <a:solidFill>
                  <a:schemeClr val="accent5">
                    <a:lumMod val="60000"/>
                    <a:lumOff val="40000"/>
                  </a:schemeClr>
                </a:solidFill>
                <a:latin typeface="Source Sans Pro" panose="020B0503030403020204" pitchFamily="34" charset="0"/>
              </a:rPr>
              <a:t>2 </a:t>
            </a:r>
            <a:r>
              <a:rPr lang="en-US" altLang="ja-JP" sz="2800" dirty="0">
                <a:solidFill>
                  <a:schemeClr val="accent5">
                    <a:lumMod val="60000"/>
                    <a:lumOff val="40000"/>
                  </a:schemeClr>
                </a:solidFill>
              </a:rPr>
              <a:t>?</a:t>
            </a:r>
            <a:endParaRPr lang="ja-JP" altLang="en-US" sz="2800" dirty="0">
              <a:solidFill>
                <a:schemeClr val="accent5">
                  <a:lumMod val="60000"/>
                  <a:lumOff val="40000"/>
                </a:schemeClr>
              </a:solidFill>
            </a:endParaRPr>
          </a:p>
        </p:txBody>
      </p:sp>
      <p:pic>
        <p:nvPicPr>
          <p:cNvPr id="21" name="Picture 20">
            <a:extLst>
              <a:ext uri="{FF2B5EF4-FFF2-40B4-BE49-F238E27FC236}">
                <a16:creationId xmlns:a16="http://schemas.microsoft.com/office/drawing/2014/main" id="{95E41EFC-9D94-F1B2-F03A-904659BC992E}"/>
              </a:ext>
            </a:extLst>
          </p:cNvPr>
          <p:cNvPicPr>
            <a:picLocks noChangeAspect="1"/>
          </p:cNvPicPr>
          <p:nvPr/>
        </p:nvPicPr>
        <p:blipFill>
          <a:blip r:embed="rId5"/>
          <a:stretch>
            <a:fillRect/>
          </a:stretch>
        </p:blipFill>
        <p:spPr>
          <a:xfrm>
            <a:off x="2856631" y="2730905"/>
            <a:ext cx="506854" cy="494022"/>
          </a:xfrm>
          <a:prstGeom prst="rect">
            <a:avLst/>
          </a:prstGeom>
        </p:spPr>
      </p:pic>
    </p:spTree>
    <p:extLst>
      <p:ext uri="{BB962C8B-B14F-4D97-AF65-F5344CB8AC3E}">
        <p14:creationId xmlns:p14="http://schemas.microsoft.com/office/powerpoint/2010/main" val="133159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0DECEF-9A9F-8C57-2B4C-6244D826D406}"/>
              </a:ext>
            </a:extLst>
          </p:cNvPr>
          <p:cNvSpPr txBox="1"/>
          <p:nvPr/>
        </p:nvSpPr>
        <p:spPr>
          <a:xfrm>
            <a:off x="381423" y="820625"/>
            <a:ext cx="7885611" cy="3785652"/>
          </a:xfrm>
          <a:prstGeom prst="rect">
            <a:avLst/>
          </a:prstGeom>
          <a:noFill/>
        </p:spPr>
        <p:txBody>
          <a:bodyPr wrap="square">
            <a:spAutoFit/>
          </a:bodyPr>
          <a:lstStyle/>
          <a:p>
            <a:r>
              <a:rPr lang="en-US" altLang="ja-JP" sz="2400" dirty="0"/>
              <a:t>Originally motivated for finding an </a:t>
            </a:r>
            <a:r>
              <a:rPr lang="en-US" altLang="ja-JP" sz="2400" dirty="0">
                <a:solidFill>
                  <a:schemeClr val="accent3">
                    <a:lumMod val="60000"/>
                    <a:lumOff val="40000"/>
                  </a:schemeClr>
                </a:solidFill>
              </a:rPr>
              <a:t>intersection point </a:t>
            </a:r>
            <a:r>
              <a:rPr lang="en-US" altLang="ja-JP" sz="2400" dirty="0"/>
              <a:t>in a set of convex objects  using </a:t>
            </a:r>
            <a:r>
              <a:rPr lang="en-US" altLang="ja-JP" sz="2400" b="1" dirty="0">
                <a:solidFill>
                  <a:srgbClr val="FF0000"/>
                </a:solidFill>
              </a:rPr>
              <a:t>Bregman projections</a:t>
            </a:r>
            <a:r>
              <a:rPr lang="en-US" altLang="ja-JP" sz="2400" dirty="0"/>
              <a:t>.</a:t>
            </a:r>
          </a:p>
          <a:p>
            <a:r>
              <a:rPr lang="en-US" altLang="ja-JP" sz="2400" dirty="0"/>
              <a:t>(ex. of convex objects: </a:t>
            </a:r>
            <a:r>
              <a:rPr lang="en-US" altLang="ja-JP" sz="2400" dirty="0" err="1"/>
              <a:t>halfspaces</a:t>
            </a:r>
            <a:r>
              <a:rPr lang="en-US" altLang="ja-JP" sz="2400" dirty="0"/>
              <a:t>, balls, etc.)</a:t>
            </a:r>
          </a:p>
          <a:p>
            <a:endParaRPr lang="en-US" altLang="ja-JP" sz="2400" dirty="0"/>
          </a:p>
          <a:p>
            <a:r>
              <a:rPr lang="en-US" altLang="ja-JP" sz="2400" dirty="0"/>
              <a:t>BDs unify: </a:t>
            </a:r>
          </a:p>
          <a:p>
            <a:pPr marL="457200" indent="-457200">
              <a:buFont typeface="Arial" panose="020B0604020202020204" pitchFamily="34" charset="0"/>
              <a:buChar char="•"/>
            </a:pPr>
            <a:r>
              <a:rPr lang="en-US" altLang="ja-JP" sz="2400" i="1" dirty="0">
                <a:solidFill>
                  <a:schemeClr val="accent4"/>
                </a:solidFill>
              </a:rPr>
              <a:t>squared Euclidean divergence </a:t>
            </a:r>
            <a:r>
              <a:rPr lang="en-US" altLang="ja-JP" sz="2400" dirty="0"/>
              <a:t>F(</a:t>
            </a:r>
            <a:r>
              <a:rPr lang="el-GR" altLang="ja-JP" sz="2400" i="0" dirty="0">
                <a:effectLst/>
                <a:latin typeface="Source Sans Pro" panose="020B0503030403020204" pitchFamily="34" charset="0"/>
              </a:rPr>
              <a:t>θ</a:t>
            </a:r>
            <a:r>
              <a:rPr lang="en-US" altLang="ja-JP" sz="2400" dirty="0"/>
              <a:t>)=</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½ </a:t>
            </a:r>
            <a:r>
              <a:rPr lang="el-GR" altLang="ja-JP" sz="2400" i="0" dirty="0">
                <a:solidFill>
                  <a:srgbClr val="202124"/>
                </a:solidFill>
                <a:effectLst/>
                <a:latin typeface="Google Sans"/>
              </a:rPr>
              <a:t>Σ</a:t>
            </a:r>
            <a:r>
              <a:rPr lang="en-US" altLang="ja-JP" sz="2400" i="0" baseline="-25000" dirty="0" err="1">
                <a:solidFill>
                  <a:srgbClr val="202124"/>
                </a:solidFill>
                <a:effectLst/>
                <a:latin typeface="Google Sans"/>
              </a:rPr>
              <a:t>i</a:t>
            </a:r>
            <a:r>
              <a:rPr lang="el-GR" altLang="ja-JP" sz="2400" i="0" dirty="0">
                <a:solidFill>
                  <a:srgbClr val="202124"/>
                </a:solidFill>
                <a:effectLst/>
                <a:latin typeface="Google Sans"/>
              </a:rPr>
              <a:t> </a:t>
            </a:r>
            <a:r>
              <a:rPr lang="en-US" altLang="ja-JP" sz="2400" i="0" dirty="0">
                <a:solidFill>
                  <a:srgbClr val="202124"/>
                </a:solidFill>
                <a:effectLst/>
                <a:latin typeface="Google Sans"/>
              </a:rPr>
              <a:t>&lt;</a:t>
            </a:r>
            <a:r>
              <a:rPr lang="el-GR" altLang="ja-JP" sz="2400" i="0" dirty="0">
                <a:effectLst/>
                <a:latin typeface="Source Sans Pro" panose="020B0503030403020204" pitchFamily="34" charset="0"/>
              </a:rPr>
              <a:t>θ</a:t>
            </a:r>
            <a:r>
              <a:rPr lang="en-US" altLang="ja-JP" sz="2400" i="0" dirty="0">
                <a:effectLst/>
                <a:latin typeface="Source Sans Pro" panose="020B0503030403020204" pitchFamily="34" charset="0"/>
              </a:rPr>
              <a:t>,</a:t>
            </a:r>
            <a:r>
              <a:rPr lang="el-GR" altLang="ja-JP" sz="2400" i="0" dirty="0">
                <a:effectLst/>
                <a:latin typeface="Source Sans Pro" panose="020B0503030403020204" pitchFamily="34" charset="0"/>
              </a:rPr>
              <a:t> θ </a:t>
            </a:r>
            <a:r>
              <a:rPr lang="en-US" altLang="ja-JP" sz="2400" i="0" dirty="0">
                <a:effectLst/>
                <a:latin typeface="Source Sans Pro" panose="020B0503030403020204" pitchFamily="34" charset="0"/>
              </a:rPr>
              <a:t>&gt;</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 </a:t>
            </a:r>
            <a:endParaRPr lang="en-US" altLang="ja-JP" sz="2400" dirty="0"/>
          </a:p>
          <a:p>
            <a:pPr marL="457200" indent="-457200">
              <a:buFont typeface="Arial" panose="020B0604020202020204" pitchFamily="34" charset="0"/>
              <a:buChar char="•"/>
            </a:pPr>
            <a:r>
              <a:rPr lang="en-US" altLang="ja-JP" sz="2400" i="1" dirty="0" err="1">
                <a:solidFill>
                  <a:schemeClr val="accent4"/>
                </a:solidFill>
              </a:rPr>
              <a:t>Kullback-Leibler</a:t>
            </a:r>
            <a:r>
              <a:rPr lang="en-US" altLang="ja-JP" sz="2400" i="1" dirty="0">
                <a:solidFill>
                  <a:schemeClr val="accent4"/>
                </a:solidFill>
              </a:rPr>
              <a:t> divergence </a:t>
            </a:r>
            <a:r>
              <a:rPr lang="en-US" altLang="ja-JP" sz="2400" dirty="0"/>
              <a:t>F(</a:t>
            </a:r>
            <a:r>
              <a:rPr lang="el-GR" altLang="ja-JP" sz="2400" i="0" dirty="0">
                <a:effectLst/>
                <a:latin typeface="Source Sans Pro" panose="020B0503030403020204" pitchFamily="34" charset="0"/>
              </a:rPr>
              <a:t>θ</a:t>
            </a:r>
            <a:r>
              <a:rPr lang="en-US" altLang="ja-JP" sz="2400" dirty="0"/>
              <a:t>)=</a:t>
            </a:r>
            <a:r>
              <a:rPr lang="el-GR" altLang="ja-JP" sz="2400" i="0" dirty="0">
                <a:effectLst/>
                <a:latin typeface="Source Sans Pro" panose="020B0503030403020204" pitchFamily="34" charset="0"/>
              </a:rPr>
              <a:t> </a:t>
            </a:r>
            <a:r>
              <a:rPr lang="el-GR" altLang="ja-JP" sz="2400" i="0" dirty="0">
                <a:solidFill>
                  <a:srgbClr val="202124"/>
                </a:solidFill>
                <a:effectLst/>
                <a:latin typeface="Google Sans"/>
              </a:rPr>
              <a:t>Σ</a:t>
            </a:r>
            <a:r>
              <a:rPr lang="en-US" altLang="ja-JP" sz="2400" i="0" baseline="-25000" dirty="0" err="1">
                <a:solidFill>
                  <a:srgbClr val="202124"/>
                </a:solidFill>
                <a:effectLst/>
                <a:latin typeface="Google Sans"/>
              </a:rPr>
              <a:t>i</a:t>
            </a:r>
            <a:r>
              <a:rPr lang="el-GR" altLang="ja-JP" sz="2400" i="0" dirty="0">
                <a:solidFill>
                  <a:srgbClr val="202124"/>
                </a:solidFill>
                <a:effectLst/>
                <a:latin typeface="Google Sans"/>
              </a:rPr>
              <a:t> </a:t>
            </a:r>
            <a:r>
              <a:rPr lang="el-GR" altLang="ja-JP" sz="2400" i="0" dirty="0">
                <a:effectLst/>
                <a:latin typeface="Source Sans Pro" panose="020B0503030403020204" pitchFamily="34" charset="0"/>
              </a:rPr>
              <a:t>θ</a:t>
            </a:r>
            <a:r>
              <a:rPr lang="en-US" altLang="ja-JP" sz="2400" i="0" baseline="-25000" dirty="0" err="1">
                <a:effectLst/>
                <a:latin typeface="Source Sans Pro" panose="020B0503030403020204" pitchFamily="34" charset="0"/>
              </a:rPr>
              <a:t>i</a:t>
            </a:r>
            <a:r>
              <a:rPr lang="en-US" altLang="ja-JP" sz="2400" i="0" baseline="-25000" dirty="0">
                <a:effectLst/>
                <a:latin typeface="Source Sans Pro" panose="020B0503030403020204" pitchFamily="34" charset="0"/>
              </a:rPr>
              <a:t> </a:t>
            </a:r>
            <a:r>
              <a:rPr lang="en-US" altLang="ja-JP" sz="2400" i="0" dirty="0">
                <a:effectLst/>
                <a:latin typeface="Source Sans Pro" panose="020B0503030403020204" pitchFamily="34" charset="0"/>
              </a:rPr>
              <a:t>log(</a:t>
            </a:r>
            <a:r>
              <a:rPr lang="el-GR" altLang="ja-JP" sz="2400" i="0" dirty="0">
                <a:effectLst/>
                <a:latin typeface="Source Sans Pro" panose="020B0503030403020204" pitchFamily="34" charset="0"/>
              </a:rPr>
              <a:t>θ</a:t>
            </a:r>
            <a:r>
              <a:rPr lang="en-US" altLang="ja-JP" sz="2400" i="0" baseline="-25000" dirty="0" err="1">
                <a:effectLst/>
                <a:latin typeface="Source Sans Pro" panose="020B0503030403020204" pitchFamily="34" charset="0"/>
              </a:rPr>
              <a:t>i</a:t>
            </a:r>
            <a:r>
              <a:rPr lang="en-US" altLang="ja-JP" sz="2400" i="0" dirty="0">
                <a:effectLst/>
                <a:latin typeface="Source Sans Pro" panose="020B0503030403020204" pitchFamily="34" charset="0"/>
              </a:rPr>
              <a:t>) (relative Shannon entropy)</a:t>
            </a:r>
            <a:r>
              <a:rPr lang="en-US" altLang="ja-JP" sz="2400" dirty="0"/>
              <a:t> </a:t>
            </a:r>
          </a:p>
          <a:p>
            <a:pPr marL="457200" indent="-457200">
              <a:buFont typeface="Arial" panose="020B0604020202020204" pitchFamily="34" charset="0"/>
              <a:buChar char="•"/>
            </a:pPr>
            <a:r>
              <a:rPr lang="en-US" altLang="ja-JP" sz="2400" i="1" dirty="0" err="1">
                <a:solidFill>
                  <a:schemeClr val="accent4"/>
                </a:solidFill>
              </a:rPr>
              <a:t>Itakura</a:t>
            </a:r>
            <a:r>
              <a:rPr lang="en-US" altLang="ja-JP" sz="2400" i="1" dirty="0">
                <a:solidFill>
                  <a:schemeClr val="accent4"/>
                </a:solidFill>
              </a:rPr>
              <a:t>-Saito divergence </a:t>
            </a:r>
            <a:r>
              <a:rPr lang="en-US" altLang="ja-JP" sz="2400" dirty="0"/>
              <a:t>F(</a:t>
            </a:r>
            <a:r>
              <a:rPr lang="el-GR" altLang="ja-JP" sz="2400" i="0" dirty="0">
                <a:effectLst/>
                <a:latin typeface="Source Sans Pro" panose="020B0503030403020204" pitchFamily="34" charset="0"/>
              </a:rPr>
              <a:t>θ</a:t>
            </a:r>
            <a:r>
              <a:rPr lang="en-US" altLang="ja-JP" sz="2400" dirty="0"/>
              <a:t>)=</a:t>
            </a:r>
            <a:r>
              <a:rPr lang="el-GR" altLang="ja-JP" sz="2400" i="0" dirty="0">
                <a:effectLst/>
                <a:latin typeface="Source Sans Pro" panose="020B0503030403020204" pitchFamily="34" charset="0"/>
              </a:rPr>
              <a:t> </a:t>
            </a:r>
            <a:r>
              <a:rPr lang="el-GR" altLang="ja-JP" sz="2400" i="0" dirty="0">
                <a:solidFill>
                  <a:srgbClr val="202124"/>
                </a:solidFill>
                <a:effectLst/>
                <a:latin typeface="Google Sans"/>
              </a:rPr>
              <a:t>Σ</a:t>
            </a:r>
            <a:r>
              <a:rPr lang="en-US" altLang="ja-JP" sz="2400" i="0" baseline="-25000" dirty="0" err="1">
                <a:solidFill>
                  <a:srgbClr val="202124"/>
                </a:solidFill>
                <a:effectLst/>
                <a:latin typeface="Google Sans"/>
              </a:rPr>
              <a:t>i</a:t>
            </a:r>
            <a:r>
              <a:rPr lang="el-GR" altLang="ja-JP" sz="2400" i="0" dirty="0">
                <a:solidFill>
                  <a:srgbClr val="202124"/>
                </a:solidFill>
                <a:effectLst/>
                <a:latin typeface="Google Sans"/>
              </a:rPr>
              <a:t> </a:t>
            </a:r>
            <a:r>
              <a:rPr lang="en-US" altLang="ja-JP" sz="2400" i="0" dirty="0">
                <a:effectLst/>
                <a:latin typeface="Source Sans Pro" panose="020B0503030403020204" pitchFamily="34" charset="0"/>
              </a:rPr>
              <a:t>-log(</a:t>
            </a:r>
            <a:r>
              <a:rPr lang="el-GR" altLang="ja-JP" sz="2400" i="0" dirty="0">
                <a:effectLst/>
                <a:latin typeface="Source Sans Pro" panose="020B0503030403020204" pitchFamily="34" charset="0"/>
              </a:rPr>
              <a:t>θ</a:t>
            </a:r>
            <a:r>
              <a:rPr lang="en-US" altLang="ja-JP" sz="2400" i="0" baseline="-25000" dirty="0" err="1">
                <a:effectLst/>
                <a:latin typeface="Source Sans Pro" panose="020B0503030403020204" pitchFamily="34" charset="0"/>
              </a:rPr>
              <a:t>i</a:t>
            </a:r>
            <a:r>
              <a:rPr lang="en-US" altLang="ja-JP" sz="2400" i="0" dirty="0">
                <a:effectLst/>
                <a:latin typeface="Source Sans Pro" panose="020B0503030403020204" pitchFamily="34" charset="0"/>
              </a:rPr>
              <a:t>)  </a:t>
            </a:r>
          </a:p>
          <a:p>
            <a:r>
              <a:rPr lang="en-US" altLang="ja-JP" sz="2400" dirty="0">
                <a:latin typeface="Source Sans Pro" panose="020B0503030403020204" pitchFamily="34" charset="0"/>
              </a:rPr>
              <a:t>       </a:t>
            </a:r>
            <a:r>
              <a:rPr lang="en-US" altLang="ja-JP" sz="2400" i="0" dirty="0">
                <a:effectLst/>
                <a:latin typeface="Source Sans Pro" panose="020B0503030403020204" pitchFamily="34" charset="0"/>
              </a:rPr>
              <a:t>(relative Burg entropy)</a:t>
            </a:r>
          </a:p>
        </p:txBody>
      </p:sp>
      <p:sp>
        <p:nvSpPr>
          <p:cNvPr id="12" name="TextBox 11">
            <a:extLst>
              <a:ext uri="{FF2B5EF4-FFF2-40B4-BE49-F238E27FC236}">
                <a16:creationId xmlns:a16="http://schemas.microsoft.com/office/drawing/2014/main" id="{06C6DB14-CEE2-3BD7-62F1-33A606672F26}"/>
              </a:ext>
            </a:extLst>
          </p:cNvPr>
          <p:cNvSpPr txBox="1"/>
          <p:nvPr/>
        </p:nvSpPr>
        <p:spPr>
          <a:xfrm>
            <a:off x="0" y="116763"/>
            <a:ext cx="11848010" cy="584775"/>
          </a:xfrm>
          <a:prstGeom prst="rect">
            <a:avLst/>
          </a:prstGeom>
          <a:noFill/>
        </p:spPr>
        <p:txBody>
          <a:bodyPr wrap="square">
            <a:spAutoFit/>
          </a:bodyPr>
          <a:lstStyle/>
          <a:p>
            <a:r>
              <a:rPr lang="en-US" altLang="ja-JP" sz="3200" b="1" dirty="0">
                <a:solidFill>
                  <a:schemeClr val="accent4"/>
                </a:solidFill>
              </a:rPr>
              <a:t>BDs: Versatile and popular in OR, ML, IT, signal processing </a:t>
            </a:r>
            <a:endParaRPr lang="ja-JP" altLang="en-US" sz="3200" b="1" dirty="0">
              <a:solidFill>
                <a:schemeClr val="accent4"/>
              </a:solidFill>
            </a:endParaRPr>
          </a:p>
        </p:txBody>
      </p:sp>
      <p:sp>
        <p:nvSpPr>
          <p:cNvPr id="4" name="TextBox 3">
            <a:extLst>
              <a:ext uri="{FF2B5EF4-FFF2-40B4-BE49-F238E27FC236}">
                <a16:creationId xmlns:a16="http://schemas.microsoft.com/office/drawing/2014/main" id="{604BB974-529D-66E6-5A21-E42C52182E78}"/>
              </a:ext>
            </a:extLst>
          </p:cNvPr>
          <p:cNvSpPr txBox="1"/>
          <p:nvPr/>
        </p:nvSpPr>
        <p:spPr>
          <a:xfrm>
            <a:off x="933038" y="4689399"/>
            <a:ext cx="6899818" cy="461665"/>
          </a:xfrm>
          <a:prstGeom prst="rect">
            <a:avLst/>
          </a:prstGeom>
          <a:noFill/>
        </p:spPr>
        <p:txBody>
          <a:bodyPr wrap="square">
            <a:spAutoFit/>
          </a:bodyPr>
          <a:lstStyle/>
          <a:p>
            <a:r>
              <a:rPr lang="en-US" altLang="ja-JP" sz="2400" dirty="0"/>
              <a:t>B</a:t>
            </a:r>
            <a:r>
              <a:rPr lang="en-US" altLang="ja-JP" sz="2400" baseline="-25000" dirty="0"/>
              <a:t>F</a:t>
            </a:r>
            <a:r>
              <a:rPr lang="en-US" altLang="ja-JP" sz="2400" dirty="0"/>
              <a:t>(</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lang="el-GR" altLang="ja-JP" sz="2400" i="0" dirty="0">
                <a:effectLst/>
                <a:latin typeface="Source Sans Pro" panose="020B0503030403020204" pitchFamily="34" charset="0"/>
              </a:rPr>
              <a:t> </a:t>
            </a:r>
            <a:r>
              <a:rPr lang="en-US" altLang="ja-JP" sz="2400" dirty="0"/>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2</a:t>
            </a:r>
            <a:r>
              <a:rPr lang="en-US" altLang="ja-JP" sz="2400" dirty="0"/>
              <a:t>)=F(</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1</a:t>
            </a:r>
            <a:r>
              <a:rPr lang="en-US" altLang="ja-JP" sz="2400" dirty="0"/>
              <a:t>)-F(</a:t>
            </a:r>
            <a:r>
              <a:rPr lang="el-GR" altLang="ja-JP" sz="2400" i="0" dirty="0">
                <a:effectLst/>
                <a:latin typeface="Source Sans Pro" panose="020B0503030403020204" pitchFamily="34" charset="0"/>
              </a:rPr>
              <a:t>θ</a:t>
            </a:r>
            <a:r>
              <a:rPr lang="en-US" altLang="ja-JP" sz="2400" baseline="-25000" dirty="0">
                <a:latin typeface="Source Sans Pro" panose="020B0503030403020204" pitchFamily="34" charset="0"/>
              </a:rPr>
              <a:t>2</a:t>
            </a:r>
            <a:r>
              <a:rPr lang="en-US" altLang="ja-JP" sz="2400" dirty="0"/>
              <a:t>)-&lt;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1</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a:t>
            </a:r>
            <a:r>
              <a:rPr lang="el-GR" altLang="ja-JP" sz="2400" i="0" dirty="0">
                <a:effectLst/>
                <a:latin typeface="Source Sans Pro" panose="020B0503030403020204" pitchFamily="34" charset="0"/>
              </a:rPr>
              <a:t> θ</a:t>
            </a:r>
            <a:r>
              <a:rPr lang="en-US" altLang="ja-JP" sz="2400" i="0" baseline="-25000" dirty="0">
                <a:effectLst/>
                <a:latin typeface="Source Sans Pro" panose="020B0503030403020204" pitchFamily="34" charset="0"/>
              </a:rPr>
              <a:t>2 ,</a:t>
            </a:r>
            <a:r>
              <a:rPr lang="el-GR" altLang="ja-JP" sz="2400" i="0" dirty="0">
                <a:effectLst/>
                <a:latin typeface="Source Sans Pro" panose="020B0503030403020204" pitchFamily="34" charset="0"/>
              </a:rPr>
              <a:t> ∇</a:t>
            </a:r>
            <a:r>
              <a:rPr lang="en-US" altLang="ja-JP" sz="2400" i="0" dirty="0">
                <a:effectLst/>
                <a:latin typeface="Source Sans Pro" panose="020B0503030403020204" pitchFamily="34" charset="0"/>
              </a:rPr>
              <a:t>F(</a:t>
            </a:r>
            <a:r>
              <a:rPr lang="el-GR" altLang="ja-JP" sz="2400" i="0" dirty="0">
                <a:effectLst/>
                <a:latin typeface="Source Sans Pro" panose="020B0503030403020204" pitchFamily="34" charset="0"/>
              </a:rPr>
              <a:t>θ</a:t>
            </a:r>
            <a:r>
              <a:rPr lang="en-US" altLang="ja-JP" sz="2400" i="0" baseline="-25000" dirty="0">
                <a:effectLst/>
                <a:latin typeface="Source Sans Pro" panose="020B0503030403020204" pitchFamily="34" charset="0"/>
              </a:rPr>
              <a:t>2</a:t>
            </a:r>
            <a:r>
              <a:rPr lang="en-US" altLang="ja-JP" sz="2400" i="0" dirty="0">
                <a:effectLst/>
                <a:latin typeface="Source Sans Pro" panose="020B0503030403020204" pitchFamily="34" charset="0"/>
              </a:rPr>
              <a:t>)</a:t>
            </a:r>
            <a:r>
              <a:rPr lang="en-US" altLang="ja-JP" sz="2400" i="0" baseline="-25000" dirty="0">
                <a:effectLst/>
                <a:latin typeface="Source Sans Pro" panose="020B0503030403020204" pitchFamily="34" charset="0"/>
              </a:rPr>
              <a:t> </a:t>
            </a:r>
            <a:r>
              <a:rPr lang="en-US" altLang="ja-JP" sz="2400" dirty="0"/>
              <a:t>&gt;</a:t>
            </a:r>
            <a:endParaRPr lang="ja-JP" altLang="en-US" sz="2400" dirty="0"/>
          </a:p>
        </p:txBody>
      </p:sp>
      <p:pic>
        <p:nvPicPr>
          <p:cNvPr id="6" name="Picture 5">
            <a:extLst>
              <a:ext uri="{FF2B5EF4-FFF2-40B4-BE49-F238E27FC236}">
                <a16:creationId xmlns:a16="http://schemas.microsoft.com/office/drawing/2014/main" id="{8A20D7FE-4289-464B-093D-1D8AA471EA3D}"/>
              </a:ext>
            </a:extLst>
          </p:cNvPr>
          <p:cNvPicPr>
            <a:picLocks noChangeAspect="1"/>
          </p:cNvPicPr>
          <p:nvPr/>
        </p:nvPicPr>
        <p:blipFill>
          <a:blip r:embed="rId3"/>
          <a:stretch>
            <a:fillRect/>
          </a:stretch>
        </p:blipFill>
        <p:spPr>
          <a:xfrm>
            <a:off x="9515429" y="869435"/>
            <a:ext cx="2615611" cy="3222210"/>
          </a:xfrm>
          <a:prstGeom prst="rect">
            <a:avLst/>
          </a:prstGeom>
        </p:spPr>
      </p:pic>
      <p:pic>
        <p:nvPicPr>
          <p:cNvPr id="9" name="Picture 8">
            <a:extLst>
              <a:ext uri="{FF2B5EF4-FFF2-40B4-BE49-F238E27FC236}">
                <a16:creationId xmlns:a16="http://schemas.microsoft.com/office/drawing/2014/main" id="{8071D673-C108-EC6E-2088-8DB3F0E18FCE}"/>
              </a:ext>
            </a:extLst>
          </p:cNvPr>
          <p:cNvPicPr>
            <a:picLocks noChangeAspect="1"/>
          </p:cNvPicPr>
          <p:nvPr/>
        </p:nvPicPr>
        <p:blipFill>
          <a:blip r:embed="rId4"/>
          <a:stretch>
            <a:fillRect/>
          </a:stretch>
        </p:blipFill>
        <p:spPr>
          <a:xfrm>
            <a:off x="8333771" y="4091644"/>
            <a:ext cx="3514239" cy="882783"/>
          </a:xfrm>
          <a:prstGeom prst="rect">
            <a:avLst/>
          </a:prstGeom>
        </p:spPr>
      </p:pic>
      <p:sp>
        <p:nvSpPr>
          <p:cNvPr id="11" name="TextBox 10">
            <a:extLst>
              <a:ext uri="{FF2B5EF4-FFF2-40B4-BE49-F238E27FC236}">
                <a16:creationId xmlns:a16="http://schemas.microsoft.com/office/drawing/2014/main" id="{50D2A2F5-8D61-1ADD-BCCE-7E6EB79B0766}"/>
              </a:ext>
            </a:extLst>
          </p:cNvPr>
          <p:cNvSpPr txBox="1"/>
          <p:nvPr/>
        </p:nvSpPr>
        <p:spPr>
          <a:xfrm>
            <a:off x="344464" y="5293570"/>
            <a:ext cx="12102639" cy="461665"/>
          </a:xfrm>
          <a:prstGeom prst="rect">
            <a:avLst/>
          </a:prstGeom>
          <a:noFill/>
        </p:spPr>
        <p:txBody>
          <a:bodyPr wrap="square">
            <a:spAutoFit/>
          </a:bodyPr>
          <a:lstStyle/>
          <a:p>
            <a:r>
              <a:rPr lang="en-US" altLang="ja-JP" sz="2000" i="0" dirty="0">
                <a:effectLst/>
              </a:rPr>
              <a:t>L22 (</a:t>
            </a:r>
            <a:r>
              <a:rPr lang="el-GR" altLang="ja-JP" sz="2000" i="0" dirty="0">
                <a:effectLst/>
              </a:rPr>
              <a:t>β</a:t>
            </a:r>
            <a:r>
              <a:rPr lang="en-US" altLang="ja-JP" sz="2000" dirty="0">
                <a:solidFill>
                  <a:srgbClr val="000000"/>
                </a:solidFill>
              </a:rPr>
              <a:t>=2</a:t>
            </a:r>
            <a:r>
              <a:rPr lang="en-US" altLang="ja-JP" sz="2000" i="0" dirty="0">
                <a:effectLst/>
              </a:rPr>
              <a:t>), KLD (</a:t>
            </a:r>
            <a:r>
              <a:rPr lang="el-GR" altLang="ja-JP" sz="2000" i="0" dirty="0">
                <a:effectLst/>
              </a:rPr>
              <a:t>β</a:t>
            </a:r>
            <a:r>
              <a:rPr lang="ja-JP" altLang="en-US" sz="2000" b="0" i="0" dirty="0">
                <a:solidFill>
                  <a:srgbClr val="000000"/>
                </a:solidFill>
                <a:effectLst/>
              </a:rPr>
              <a:t>→</a:t>
            </a:r>
            <a:r>
              <a:rPr lang="en-US" altLang="ja-JP" sz="2000" i="0" dirty="0">
                <a:effectLst/>
              </a:rPr>
              <a:t>0), ISD (</a:t>
            </a:r>
            <a:r>
              <a:rPr lang="el-GR" altLang="ja-JP" sz="2000" i="0" dirty="0">
                <a:effectLst/>
              </a:rPr>
              <a:t>β</a:t>
            </a:r>
            <a:r>
              <a:rPr lang="en-US" altLang="ja-JP" sz="2000" dirty="0">
                <a:solidFill>
                  <a:srgbClr val="000000"/>
                </a:solidFill>
              </a:rPr>
              <a:t>=1</a:t>
            </a:r>
            <a:r>
              <a:rPr lang="en-US" altLang="ja-JP" sz="2000" i="0" dirty="0">
                <a:effectLst/>
              </a:rPr>
              <a:t>), belong to a </a:t>
            </a:r>
            <a:r>
              <a:rPr lang="en-US" altLang="ja-JP" sz="2000" i="1" dirty="0">
                <a:effectLst/>
              </a:rPr>
              <a:t>family </a:t>
            </a:r>
            <a:r>
              <a:rPr lang="en-US" altLang="ja-JP" sz="2000" i="0" dirty="0">
                <a:effectLst/>
              </a:rPr>
              <a:t>of </a:t>
            </a:r>
            <a:r>
              <a:rPr lang="el-GR" altLang="ja-JP" sz="2000" b="1" i="0" dirty="0">
                <a:solidFill>
                  <a:srgbClr val="FF0000"/>
                </a:solidFill>
                <a:effectLst/>
              </a:rPr>
              <a:t>β</a:t>
            </a:r>
            <a:r>
              <a:rPr lang="en-US" altLang="ja-JP" sz="2000" b="1" i="0" dirty="0">
                <a:solidFill>
                  <a:srgbClr val="FF0000"/>
                </a:solidFill>
                <a:effectLst/>
              </a:rPr>
              <a:t>-divergences</a:t>
            </a:r>
            <a:r>
              <a:rPr lang="en-US" altLang="ja-JP" sz="2000" i="0" dirty="0">
                <a:effectLst/>
              </a:rPr>
              <a:t>, learn ad</a:t>
            </a:r>
            <a:r>
              <a:rPr lang="ja-JP" altLang="en-US" sz="2000" i="0" dirty="0">
                <a:effectLst/>
              </a:rPr>
              <a:t>　</a:t>
            </a:r>
            <a:r>
              <a:rPr lang="en-US" altLang="ja-JP" sz="2000" i="0" dirty="0">
                <a:effectLst/>
              </a:rPr>
              <a:t>hoc </a:t>
            </a:r>
            <a:r>
              <a:rPr lang="el-GR" altLang="ja-JP" sz="2000" i="0" dirty="0">
                <a:effectLst/>
              </a:rPr>
              <a:t>β</a:t>
            </a:r>
            <a:r>
              <a:rPr lang="ja-JP" altLang="en-US" sz="2000" b="0" i="0" dirty="0">
                <a:effectLst/>
              </a:rPr>
              <a:t> </a:t>
            </a:r>
            <a:r>
              <a:rPr lang="ja-JP" altLang="en-US" sz="2400" b="0" i="0" dirty="0">
                <a:effectLst/>
              </a:rPr>
              <a:t>≥ </a:t>
            </a:r>
            <a:r>
              <a:rPr lang="en-US" altLang="ja-JP" sz="2400" i="0" dirty="0">
                <a:effectLst/>
              </a:rPr>
              <a:t>0</a:t>
            </a:r>
            <a:endParaRPr lang="en-US" altLang="ja-JP" sz="2400" dirty="0"/>
          </a:p>
        </p:txBody>
      </p:sp>
      <p:pic>
        <p:nvPicPr>
          <p:cNvPr id="14" name="Picture 13">
            <a:extLst>
              <a:ext uri="{FF2B5EF4-FFF2-40B4-BE49-F238E27FC236}">
                <a16:creationId xmlns:a16="http://schemas.microsoft.com/office/drawing/2014/main" id="{BB1D47E9-A285-65E1-6F69-312DF58449CA}"/>
              </a:ext>
            </a:extLst>
          </p:cNvPr>
          <p:cNvPicPr>
            <a:picLocks noChangeAspect="1"/>
          </p:cNvPicPr>
          <p:nvPr/>
        </p:nvPicPr>
        <p:blipFill>
          <a:blip r:embed="rId5"/>
          <a:stretch>
            <a:fillRect/>
          </a:stretch>
        </p:blipFill>
        <p:spPr>
          <a:xfrm>
            <a:off x="2039797" y="5730780"/>
            <a:ext cx="4686300" cy="1047750"/>
          </a:xfrm>
          <a:prstGeom prst="rect">
            <a:avLst/>
          </a:prstGeom>
        </p:spPr>
      </p:pic>
      <p:pic>
        <p:nvPicPr>
          <p:cNvPr id="16" name="Picture 15">
            <a:extLst>
              <a:ext uri="{FF2B5EF4-FFF2-40B4-BE49-F238E27FC236}">
                <a16:creationId xmlns:a16="http://schemas.microsoft.com/office/drawing/2014/main" id="{9034CBF2-3DB0-4E51-4AFE-9B22D02697D0}"/>
              </a:ext>
            </a:extLst>
          </p:cNvPr>
          <p:cNvPicPr>
            <a:picLocks noChangeAspect="1"/>
          </p:cNvPicPr>
          <p:nvPr/>
        </p:nvPicPr>
        <p:blipFill>
          <a:blip r:embed="rId6"/>
          <a:stretch>
            <a:fillRect/>
          </a:stretch>
        </p:blipFill>
        <p:spPr>
          <a:xfrm>
            <a:off x="8190652" y="5791200"/>
            <a:ext cx="3800475" cy="1066800"/>
          </a:xfrm>
          <a:prstGeom prst="rect">
            <a:avLst/>
          </a:prstGeom>
        </p:spPr>
      </p:pic>
      <p:sp>
        <p:nvSpPr>
          <p:cNvPr id="20" name="TextBox 19">
            <a:extLst>
              <a:ext uri="{FF2B5EF4-FFF2-40B4-BE49-F238E27FC236}">
                <a16:creationId xmlns:a16="http://schemas.microsoft.com/office/drawing/2014/main" id="{13887058-DCA1-5C26-BCD8-25789AC268B1}"/>
              </a:ext>
            </a:extLst>
          </p:cNvPr>
          <p:cNvSpPr txBox="1"/>
          <p:nvPr/>
        </p:nvSpPr>
        <p:spPr>
          <a:xfrm>
            <a:off x="301714" y="6139934"/>
            <a:ext cx="6094070" cy="369332"/>
          </a:xfrm>
          <a:prstGeom prst="rect">
            <a:avLst/>
          </a:prstGeom>
          <a:noFill/>
        </p:spPr>
        <p:txBody>
          <a:bodyPr wrap="square">
            <a:spAutoFit/>
          </a:bodyPr>
          <a:lstStyle/>
          <a:p>
            <a:r>
              <a:rPr lang="en-US" altLang="ja-JP" dirty="0" err="1"/>
              <a:t>x</a:t>
            </a:r>
            <a:r>
              <a:rPr lang="en-US" altLang="ja-JP" sz="1800" i="0" dirty="0" err="1">
                <a:effectLst/>
              </a:rPr>
              <a:t>,y</a:t>
            </a:r>
            <a:r>
              <a:rPr lang="en-US" altLang="ja-JP" sz="1800" i="0" dirty="0">
                <a:effectLst/>
              </a:rPr>
              <a:t>&gt;0, </a:t>
            </a:r>
            <a:r>
              <a:rPr lang="el-GR" altLang="ja-JP" sz="1800" i="0" dirty="0">
                <a:effectLst/>
              </a:rPr>
              <a:t>β</a:t>
            </a:r>
            <a:r>
              <a:rPr lang="ja-JP" altLang="en-US" sz="1800" b="0" i="0" dirty="0">
                <a:effectLst/>
                <a:latin typeface="Source Sans Pro" panose="020B0503030403020204" pitchFamily="34" charset="0"/>
              </a:rPr>
              <a:t> ≥ </a:t>
            </a:r>
            <a:r>
              <a:rPr lang="en-US" altLang="ja-JP" sz="1800" i="0" dirty="0">
                <a:effectLst/>
              </a:rPr>
              <a:t>0</a:t>
            </a:r>
            <a:endParaRPr lang="ja-JP" altLang="en-US" dirty="0"/>
          </a:p>
        </p:txBody>
      </p:sp>
      <p:sp>
        <p:nvSpPr>
          <p:cNvPr id="21" name="TextBox 20">
            <a:extLst>
              <a:ext uri="{FF2B5EF4-FFF2-40B4-BE49-F238E27FC236}">
                <a16:creationId xmlns:a16="http://schemas.microsoft.com/office/drawing/2014/main" id="{F8BBD4C7-0872-B0B0-E3C7-90A9EAD6E607}"/>
              </a:ext>
            </a:extLst>
          </p:cNvPr>
          <p:cNvSpPr txBox="1"/>
          <p:nvPr/>
        </p:nvSpPr>
        <p:spPr>
          <a:xfrm>
            <a:off x="7017385" y="5874322"/>
            <a:ext cx="1316386" cy="646331"/>
          </a:xfrm>
          <a:prstGeom prst="rect">
            <a:avLst/>
          </a:prstGeom>
          <a:noFill/>
        </p:spPr>
        <p:txBody>
          <a:bodyPr wrap="none" rtlCol="0">
            <a:spAutoFit/>
          </a:bodyPr>
          <a:lstStyle/>
          <a:p>
            <a:r>
              <a:rPr kumimoji="1" lang="en-US" altLang="ja-JP" dirty="0"/>
              <a:t>Bregman</a:t>
            </a:r>
          </a:p>
          <a:p>
            <a:r>
              <a:rPr kumimoji="1" lang="en-US" altLang="ja-JP" dirty="0"/>
              <a:t>Generator:</a:t>
            </a:r>
            <a:endParaRPr kumimoji="1" lang="ja-JP" altLang="en-US" dirty="0"/>
          </a:p>
        </p:txBody>
      </p:sp>
    </p:spTree>
    <p:extLst>
      <p:ext uri="{BB962C8B-B14F-4D97-AF65-F5344CB8AC3E}">
        <p14:creationId xmlns:p14="http://schemas.microsoft.com/office/powerpoint/2010/main" val="1327071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00D1-2E53-94B0-B7FA-6E4FA3CA91FB}"/>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DB0AB0B1-41B6-2802-A23B-75898C72AB61}"/>
              </a:ext>
            </a:extLst>
          </p:cNvPr>
          <p:cNvSpPr>
            <a:spLocks noGrp="1"/>
          </p:cNvSpPr>
          <p:nvPr>
            <p:ph idx="1"/>
          </p:nvPr>
        </p:nvSpPr>
        <p:spPr/>
        <p:txBody>
          <a:bodyPr/>
          <a:lstStyle/>
          <a:p>
            <a:endParaRPr kumimoji="1" lang="ja-JP" altLang="en-US"/>
          </a:p>
        </p:txBody>
      </p:sp>
      <p:sp>
        <p:nvSpPr>
          <p:cNvPr id="4" name="Slide Number Placeholder 3">
            <a:extLst>
              <a:ext uri="{FF2B5EF4-FFF2-40B4-BE49-F238E27FC236}">
                <a16:creationId xmlns:a16="http://schemas.microsoft.com/office/drawing/2014/main" id="{1EA59028-02F7-D855-88BB-A995059E3D47}"/>
              </a:ext>
            </a:extLst>
          </p:cNvPr>
          <p:cNvSpPr>
            <a:spLocks noGrp="1"/>
          </p:cNvSpPr>
          <p:nvPr>
            <p:ph type="sldNum" sz="quarter" idx="12"/>
          </p:nvPr>
        </p:nvSpPr>
        <p:spPr/>
        <p:txBody>
          <a:bodyPr/>
          <a:lstStyle/>
          <a:p>
            <a:fld id="{31CF226C-95D4-40B8-9E1A-366D2434025F}" type="slidenum">
              <a:rPr kumimoji="1" lang="ja-JP" altLang="en-US" smtClean="0"/>
              <a:t>51</a:t>
            </a:fld>
            <a:endParaRPr kumimoji="1" lang="ja-JP" altLang="en-US"/>
          </a:p>
        </p:txBody>
      </p:sp>
      <p:pic>
        <p:nvPicPr>
          <p:cNvPr id="2050" name="Picture 2" descr="Image">
            <a:extLst>
              <a:ext uri="{FF2B5EF4-FFF2-40B4-BE49-F238E27FC236}">
                <a16:creationId xmlns:a16="http://schemas.microsoft.com/office/drawing/2014/main" id="{A15E6B56-F6D0-B2CD-2405-A057BB163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79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71B7-8CB6-EB3A-11D2-300E09CDE48D}"/>
              </a:ext>
            </a:extLst>
          </p:cNvPr>
          <p:cNvSpPr>
            <a:spLocks noGrp="1"/>
          </p:cNvSpPr>
          <p:nvPr>
            <p:ph type="title"/>
          </p:nvPr>
        </p:nvSpPr>
        <p:spPr>
          <a:xfrm>
            <a:off x="158041" y="0"/>
            <a:ext cx="11875911" cy="1325563"/>
          </a:xfrm>
        </p:spPr>
        <p:txBody>
          <a:bodyPr>
            <a:normAutofit/>
          </a:bodyPr>
          <a:lstStyle/>
          <a:p>
            <a:r>
              <a:rPr kumimoji="1" lang="en-US" altLang="ja-JP" b="1" dirty="0">
                <a:solidFill>
                  <a:schemeClr val="accent5"/>
                </a:solidFill>
              </a:rPr>
              <a:t>Bregman divergences and Jensen divergences</a:t>
            </a:r>
            <a:br>
              <a:rPr kumimoji="1" lang="en-US" altLang="ja-JP" b="1" dirty="0">
                <a:solidFill>
                  <a:schemeClr val="accent5"/>
                </a:solidFill>
              </a:rPr>
            </a:br>
            <a:r>
              <a:rPr kumimoji="1" lang="en-US" altLang="ja-JP" b="1" dirty="0">
                <a:solidFill>
                  <a:schemeClr val="accent5"/>
                </a:solidFill>
              </a:rPr>
              <a:t>Cumulant functions/Partition functions</a:t>
            </a:r>
            <a:endParaRPr kumimoji="1" lang="ja-JP" altLang="en-US" b="1" dirty="0">
              <a:solidFill>
                <a:schemeClr val="accent5"/>
              </a:solidFill>
            </a:endParaRPr>
          </a:p>
        </p:txBody>
      </p:sp>
      <p:pic>
        <p:nvPicPr>
          <p:cNvPr id="5" name="Picture 4">
            <a:extLst>
              <a:ext uri="{FF2B5EF4-FFF2-40B4-BE49-F238E27FC236}">
                <a16:creationId xmlns:a16="http://schemas.microsoft.com/office/drawing/2014/main" id="{900388A6-0FF4-5477-38AE-064D51BCEE38}"/>
              </a:ext>
            </a:extLst>
          </p:cNvPr>
          <p:cNvPicPr>
            <a:picLocks noChangeAspect="1"/>
          </p:cNvPicPr>
          <p:nvPr/>
        </p:nvPicPr>
        <p:blipFill>
          <a:blip r:embed="rId3"/>
          <a:stretch>
            <a:fillRect/>
          </a:stretch>
        </p:blipFill>
        <p:spPr>
          <a:xfrm>
            <a:off x="1110754" y="2044543"/>
            <a:ext cx="8349335" cy="1463389"/>
          </a:xfrm>
          <a:prstGeom prst="rect">
            <a:avLst/>
          </a:prstGeom>
        </p:spPr>
      </p:pic>
      <p:pic>
        <p:nvPicPr>
          <p:cNvPr id="6" name="Picture 5">
            <a:extLst>
              <a:ext uri="{FF2B5EF4-FFF2-40B4-BE49-F238E27FC236}">
                <a16:creationId xmlns:a16="http://schemas.microsoft.com/office/drawing/2014/main" id="{D0A9568F-BA23-DAB6-618A-1C50E17FA56C}"/>
              </a:ext>
            </a:extLst>
          </p:cNvPr>
          <p:cNvPicPr>
            <a:picLocks noChangeAspect="1"/>
          </p:cNvPicPr>
          <p:nvPr/>
        </p:nvPicPr>
        <p:blipFill>
          <a:blip r:embed="rId4"/>
          <a:stretch>
            <a:fillRect/>
          </a:stretch>
        </p:blipFill>
        <p:spPr>
          <a:xfrm>
            <a:off x="8923619" y="1261727"/>
            <a:ext cx="2933700" cy="485775"/>
          </a:xfrm>
          <a:prstGeom prst="rect">
            <a:avLst/>
          </a:prstGeom>
        </p:spPr>
      </p:pic>
      <p:sp>
        <p:nvSpPr>
          <p:cNvPr id="8" name="TextBox 7">
            <a:extLst>
              <a:ext uri="{FF2B5EF4-FFF2-40B4-BE49-F238E27FC236}">
                <a16:creationId xmlns:a16="http://schemas.microsoft.com/office/drawing/2014/main" id="{FC7F727B-8818-4712-17BF-7DFFC39AFD53}"/>
              </a:ext>
            </a:extLst>
          </p:cNvPr>
          <p:cNvSpPr txBox="1"/>
          <p:nvPr/>
        </p:nvSpPr>
        <p:spPr>
          <a:xfrm>
            <a:off x="450231" y="1335211"/>
            <a:ext cx="6457790" cy="523220"/>
          </a:xfrm>
          <a:prstGeom prst="rect">
            <a:avLst/>
          </a:prstGeom>
          <a:noFill/>
        </p:spPr>
        <p:txBody>
          <a:bodyPr wrap="square">
            <a:spAutoFit/>
          </a:bodyPr>
          <a:lstStyle/>
          <a:p>
            <a:r>
              <a:rPr kumimoji="1" lang="en-US" altLang="ja-JP" sz="2800" dirty="0"/>
              <a:t>F(</a:t>
            </a:r>
            <a:r>
              <a:rPr kumimoji="1" lang="el-GR" altLang="ja-JP" sz="2800" dirty="0"/>
              <a:t>θ</a:t>
            </a:r>
            <a:r>
              <a:rPr kumimoji="1" lang="en-US" altLang="ja-JP" sz="2800" dirty="0"/>
              <a:t>)=log Z(</a:t>
            </a:r>
            <a:r>
              <a:rPr kumimoji="1" lang="el-GR" altLang="ja-JP" sz="2800" dirty="0"/>
              <a:t>θ</a:t>
            </a:r>
            <a:r>
              <a:rPr kumimoji="1" lang="en-US" altLang="ja-JP" sz="2800" dirty="0"/>
              <a:t>) </a:t>
            </a:r>
            <a:r>
              <a:rPr lang="ja-JP" altLang="en-US" sz="2800" b="0" i="0" dirty="0">
                <a:solidFill>
                  <a:srgbClr val="DF000F"/>
                </a:solidFill>
                <a:effectLst/>
                <a:latin typeface="Source Sans Pro" panose="020B0503030403020204" pitchFamily="34" charset="0"/>
              </a:rPr>
              <a:t>↔ </a:t>
            </a:r>
            <a:r>
              <a:rPr kumimoji="1" lang="en-US" altLang="ja-JP" sz="2800" dirty="0"/>
              <a:t> Z(</a:t>
            </a:r>
            <a:r>
              <a:rPr kumimoji="1" lang="el-GR" altLang="ja-JP" sz="2800" dirty="0"/>
              <a:t>θ</a:t>
            </a:r>
            <a:r>
              <a:rPr kumimoji="1" lang="en-US" altLang="ja-JP" sz="2800" dirty="0"/>
              <a:t>)=exp(F(</a:t>
            </a:r>
            <a:r>
              <a:rPr kumimoji="1" lang="el-GR" altLang="ja-JP" sz="2800" dirty="0"/>
              <a:t>θ</a:t>
            </a:r>
            <a:r>
              <a:rPr kumimoji="1" lang="en-US" altLang="ja-JP" sz="2800" dirty="0"/>
              <a:t>))    </a:t>
            </a:r>
            <a:endParaRPr lang="ja-JP" altLang="en-US" sz="2800" dirty="0"/>
          </a:p>
        </p:txBody>
      </p:sp>
      <p:sp>
        <p:nvSpPr>
          <p:cNvPr id="9" name="Content Placeholder 2">
            <a:extLst>
              <a:ext uri="{FF2B5EF4-FFF2-40B4-BE49-F238E27FC236}">
                <a16:creationId xmlns:a16="http://schemas.microsoft.com/office/drawing/2014/main" id="{C2DFE15C-F689-4C75-DD8C-EF566751B5DE}"/>
              </a:ext>
            </a:extLst>
          </p:cNvPr>
          <p:cNvSpPr txBox="1">
            <a:spLocks/>
          </p:cNvSpPr>
          <p:nvPr/>
        </p:nvSpPr>
        <p:spPr>
          <a:xfrm>
            <a:off x="313906" y="3507932"/>
            <a:ext cx="11042715" cy="6762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And furthermore, we can define </a:t>
            </a:r>
            <a:r>
              <a:rPr lang="en-US" altLang="ja-JP" b="1" dirty="0">
                <a:solidFill>
                  <a:srgbClr val="FF0000"/>
                </a:solidFill>
              </a:rPr>
              <a:t>skewed Jensen divergences </a:t>
            </a:r>
            <a:r>
              <a:rPr lang="en-US" altLang="ja-JP" dirty="0"/>
              <a:t>from the convex generators:</a:t>
            </a:r>
            <a:endParaRPr lang="ja-JP" altLang="en-US" dirty="0"/>
          </a:p>
        </p:txBody>
      </p:sp>
      <p:pic>
        <p:nvPicPr>
          <p:cNvPr id="10" name="Picture 9">
            <a:extLst>
              <a:ext uri="{FF2B5EF4-FFF2-40B4-BE49-F238E27FC236}">
                <a16:creationId xmlns:a16="http://schemas.microsoft.com/office/drawing/2014/main" id="{9C819DEB-2DAB-5A6C-E15A-7898759BA58D}"/>
              </a:ext>
            </a:extLst>
          </p:cNvPr>
          <p:cNvPicPr>
            <a:picLocks noChangeAspect="1"/>
          </p:cNvPicPr>
          <p:nvPr/>
        </p:nvPicPr>
        <p:blipFill>
          <a:blip r:embed="rId5"/>
          <a:stretch>
            <a:fillRect/>
          </a:stretch>
        </p:blipFill>
        <p:spPr>
          <a:xfrm>
            <a:off x="1194249" y="4148577"/>
            <a:ext cx="9803497" cy="1438922"/>
          </a:xfrm>
          <a:prstGeom prst="rect">
            <a:avLst/>
          </a:prstGeom>
        </p:spPr>
      </p:pic>
      <p:pic>
        <p:nvPicPr>
          <p:cNvPr id="11" name="Picture 10">
            <a:extLst>
              <a:ext uri="{FF2B5EF4-FFF2-40B4-BE49-F238E27FC236}">
                <a16:creationId xmlns:a16="http://schemas.microsoft.com/office/drawing/2014/main" id="{F7F55455-295B-CCD5-4BD1-26A3F867B23F}"/>
              </a:ext>
            </a:extLst>
          </p:cNvPr>
          <p:cNvPicPr>
            <a:picLocks noChangeAspect="1"/>
          </p:cNvPicPr>
          <p:nvPr/>
        </p:nvPicPr>
        <p:blipFill>
          <a:blip r:embed="rId6"/>
          <a:stretch>
            <a:fillRect/>
          </a:stretch>
        </p:blipFill>
        <p:spPr>
          <a:xfrm>
            <a:off x="5295017" y="6093531"/>
            <a:ext cx="5591175" cy="609600"/>
          </a:xfrm>
          <a:prstGeom prst="rect">
            <a:avLst/>
          </a:prstGeom>
        </p:spPr>
      </p:pic>
      <p:sp>
        <p:nvSpPr>
          <p:cNvPr id="12" name="Content Placeholder 2">
            <a:extLst>
              <a:ext uri="{FF2B5EF4-FFF2-40B4-BE49-F238E27FC236}">
                <a16:creationId xmlns:a16="http://schemas.microsoft.com/office/drawing/2014/main" id="{EC65893B-3294-44DE-98A1-65C6D1709B79}"/>
              </a:ext>
            </a:extLst>
          </p:cNvPr>
          <p:cNvSpPr txBox="1">
            <a:spLocks/>
          </p:cNvSpPr>
          <p:nvPr/>
        </p:nvSpPr>
        <p:spPr>
          <a:xfrm>
            <a:off x="450231" y="5572605"/>
            <a:ext cx="11042715" cy="67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Including the </a:t>
            </a:r>
            <a:r>
              <a:rPr lang="en-US" altLang="ja-JP" b="1" dirty="0">
                <a:solidFill>
                  <a:srgbClr val="FF0000"/>
                </a:solidFill>
              </a:rPr>
              <a:t>symmetric Jensen divergence </a:t>
            </a:r>
            <a:r>
              <a:rPr lang="en-US" altLang="ja-JP" dirty="0"/>
              <a:t>when </a:t>
            </a:r>
            <a:r>
              <a:rPr lang="ja-JP" altLang="en-US" dirty="0"/>
              <a:t>𝛼</a:t>
            </a:r>
            <a:r>
              <a:rPr lang="en-US" altLang="ja-JP" dirty="0"/>
              <a:t>=1/2: </a:t>
            </a:r>
            <a:endParaRPr lang="ja-JP" altLang="en-US" dirty="0"/>
          </a:p>
        </p:txBody>
      </p:sp>
      <p:sp>
        <p:nvSpPr>
          <p:cNvPr id="15" name="Content Placeholder 2">
            <a:extLst>
              <a:ext uri="{FF2B5EF4-FFF2-40B4-BE49-F238E27FC236}">
                <a16:creationId xmlns:a16="http://schemas.microsoft.com/office/drawing/2014/main" id="{80589B3E-88C0-67EC-5957-F28A23E0B1E4}"/>
              </a:ext>
            </a:extLst>
          </p:cNvPr>
          <p:cNvSpPr txBox="1">
            <a:spLocks/>
          </p:cNvSpPr>
          <p:nvPr/>
        </p:nvSpPr>
        <p:spPr>
          <a:xfrm>
            <a:off x="835376" y="6395031"/>
            <a:ext cx="10521245" cy="3021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dirty="0"/>
          </a:p>
        </p:txBody>
      </p:sp>
      <p:sp>
        <p:nvSpPr>
          <p:cNvPr id="4" name="TextBox 3">
            <a:extLst>
              <a:ext uri="{FF2B5EF4-FFF2-40B4-BE49-F238E27FC236}">
                <a16:creationId xmlns:a16="http://schemas.microsoft.com/office/drawing/2014/main" id="{3506CE3D-D162-5854-727F-F5FDE2121EB7}"/>
              </a:ext>
            </a:extLst>
          </p:cNvPr>
          <p:cNvSpPr txBox="1"/>
          <p:nvPr/>
        </p:nvSpPr>
        <p:spPr>
          <a:xfrm>
            <a:off x="245253" y="2010158"/>
            <a:ext cx="934155" cy="707886"/>
          </a:xfrm>
          <a:prstGeom prst="rect">
            <a:avLst/>
          </a:prstGeom>
          <a:noFill/>
        </p:spPr>
        <p:txBody>
          <a:bodyPr wrap="square">
            <a:spAutoFit/>
          </a:bodyPr>
          <a:lstStyle/>
          <a:p>
            <a:r>
              <a:rPr kumimoji="1" lang="ja-JP" altLang="en-US" sz="4000" dirty="0"/>
              <a:t> ① </a:t>
            </a:r>
            <a:endParaRPr lang="ja-JP" altLang="en-US" sz="4000" dirty="0"/>
          </a:p>
        </p:txBody>
      </p:sp>
      <p:sp>
        <p:nvSpPr>
          <p:cNvPr id="7" name="TextBox 6">
            <a:extLst>
              <a:ext uri="{FF2B5EF4-FFF2-40B4-BE49-F238E27FC236}">
                <a16:creationId xmlns:a16="http://schemas.microsoft.com/office/drawing/2014/main" id="{9F898817-DEA2-101C-DB53-7EC65EFBB49B}"/>
              </a:ext>
            </a:extLst>
          </p:cNvPr>
          <p:cNvSpPr txBox="1"/>
          <p:nvPr/>
        </p:nvSpPr>
        <p:spPr>
          <a:xfrm>
            <a:off x="245253" y="2613934"/>
            <a:ext cx="934155" cy="707886"/>
          </a:xfrm>
          <a:prstGeom prst="rect">
            <a:avLst/>
          </a:prstGeom>
          <a:noFill/>
        </p:spPr>
        <p:txBody>
          <a:bodyPr wrap="square">
            <a:spAutoFit/>
          </a:bodyPr>
          <a:lstStyle/>
          <a:p>
            <a:r>
              <a:rPr kumimoji="1" lang="ja-JP" altLang="en-US" sz="4000" dirty="0"/>
              <a:t> ② </a:t>
            </a:r>
            <a:endParaRPr lang="ja-JP" altLang="en-US" sz="4000" dirty="0"/>
          </a:p>
        </p:txBody>
      </p:sp>
      <p:sp>
        <p:nvSpPr>
          <p:cNvPr id="13" name="TextBox 12">
            <a:extLst>
              <a:ext uri="{FF2B5EF4-FFF2-40B4-BE49-F238E27FC236}">
                <a16:creationId xmlns:a16="http://schemas.microsoft.com/office/drawing/2014/main" id="{9230CEDE-3801-0744-69BB-9B0A12269C01}"/>
              </a:ext>
            </a:extLst>
          </p:cNvPr>
          <p:cNvSpPr txBox="1"/>
          <p:nvPr/>
        </p:nvSpPr>
        <p:spPr>
          <a:xfrm>
            <a:off x="287000" y="4221076"/>
            <a:ext cx="934155" cy="707886"/>
          </a:xfrm>
          <a:prstGeom prst="rect">
            <a:avLst/>
          </a:prstGeom>
          <a:noFill/>
        </p:spPr>
        <p:txBody>
          <a:bodyPr wrap="square">
            <a:spAutoFit/>
          </a:bodyPr>
          <a:lstStyle/>
          <a:p>
            <a:r>
              <a:rPr kumimoji="1" lang="ja-JP" altLang="en-US" sz="4000" dirty="0"/>
              <a:t> ① </a:t>
            </a:r>
            <a:endParaRPr lang="ja-JP" altLang="en-US" sz="4000" dirty="0"/>
          </a:p>
        </p:txBody>
      </p:sp>
      <p:sp>
        <p:nvSpPr>
          <p:cNvPr id="14" name="TextBox 13">
            <a:extLst>
              <a:ext uri="{FF2B5EF4-FFF2-40B4-BE49-F238E27FC236}">
                <a16:creationId xmlns:a16="http://schemas.microsoft.com/office/drawing/2014/main" id="{1CE6C889-37DE-6E14-E231-90980E550A91}"/>
              </a:ext>
            </a:extLst>
          </p:cNvPr>
          <p:cNvSpPr txBox="1"/>
          <p:nvPr/>
        </p:nvSpPr>
        <p:spPr>
          <a:xfrm>
            <a:off x="287000" y="4824852"/>
            <a:ext cx="934155" cy="707886"/>
          </a:xfrm>
          <a:prstGeom prst="rect">
            <a:avLst/>
          </a:prstGeom>
          <a:noFill/>
        </p:spPr>
        <p:txBody>
          <a:bodyPr wrap="square">
            <a:spAutoFit/>
          </a:bodyPr>
          <a:lstStyle/>
          <a:p>
            <a:r>
              <a:rPr kumimoji="1" lang="ja-JP" altLang="en-US" sz="4000" dirty="0"/>
              <a:t> ② </a:t>
            </a:r>
            <a:endParaRPr lang="ja-JP" altLang="en-US" sz="4000" dirty="0"/>
          </a:p>
        </p:txBody>
      </p:sp>
      <p:sp>
        <p:nvSpPr>
          <p:cNvPr id="3" name="Slide Number Placeholder 2">
            <a:extLst>
              <a:ext uri="{FF2B5EF4-FFF2-40B4-BE49-F238E27FC236}">
                <a16:creationId xmlns:a16="http://schemas.microsoft.com/office/drawing/2014/main" id="{136525D1-102D-19BB-804B-8520B0CCE4BE}"/>
              </a:ext>
            </a:extLst>
          </p:cNvPr>
          <p:cNvSpPr>
            <a:spLocks noGrp="1"/>
          </p:cNvSpPr>
          <p:nvPr>
            <p:ph type="sldNum" sz="quarter" idx="12"/>
          </p:nvPr>
        </p:nvSpPr>
        <p:spPr/>
        <p:txBody>
          <a:bodyPr/>
          <a:lstStyle/>
          <a:p>
            <a:fld id="{31CF226C-95D4-40B8-9E1A-366D2434025F}" type="slidenum">
              <a:rPr kumimoji="1" lang="ja-JP" altLang="en-US" smtClean="0"/>
              <a:t>52</a:t>
            </a:fld>
            <a:endParaRPr kumimoji="1" lang="ja-JP" altLang="en-US"/>
          </a:p>
        </p:txBody>
      </p:sp>
    </p:spTree>
    <p:extLst>
      <p:ext uri="{BB962C8B-B14F-4D97-AF65-F5344CB8AC3E}">
        <p14:creationId xmlns:p14="http://schemas.microsoft.com/office/powerpoint/2010/main" val="1035422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F75C-DF02-4081-2224-D0F45C76DE74}"/>
              </a:ext>
            </a:extLst>
          </p:cNvPr>
          <p:cNvSpPr>
            <a:spLocks noGrp="1"/>
          </p:cNvSpPr>
          <p:nvPr>
            <p:ph type="title"/>
          </p:nvPr>
        </p:nvSpPr>
        <p:spPr>
          <a:xfrm>
            <a:off x="114299" y="166178"/>
            <a:ext cx="11873261" cy="1325563"/>
          </a:xfrm>
        </p:spPr>
        <p:txBody>
          <a:bodyPr>
            <a:noAutofit/>
          </a:bodyPr>
          <a:lstStyle/>
          <a:p>
            <a:r>
              <a:rPr kumimoji="1" lang="en-US" altLang="ja-JP" sz="3600" b="1" dirty="0">
                <a:solidFill>
                  <a:schemeClr val="accent5"/>
                </a:solidFill>
              </a:rPr>
              <a:t>KLD/</a:t>
            </a:r>
            <a:r>
              <a:rPr kumimoji="1" lang="el-GR" altLang="ja-JP" sz="3600" b="1" dirty="0">
                <a:solidFill>
                  <a:schemeClr val="accent5"/>
                </a:solidFill>
              </a:rPr>
              <a:t>α</a:t>
            </a:r>
            <a:r>
              <a:rPr kumimoji="1" lang="en-US" altLang="ja-JP" sz="3600" b="1" dirty="0">
                <a:solidFill>
                  <a:schemeClr val="accent5"/>
                </a:solidFill>
              </a:rPr>
              <a:t>-Bhattacharyya ⇔ Bregman/Jensen divergences</a:t>
            </a:r>
            <a:br>
              <a:rPr kumimoji="1" lang="en-US" altLang="ja-JP" sz="3600" b="1" dirty="0">
                <a:solidFill>
                  <a:schemeClr val="accent5"/>
                </a:solidFill>
              </a:rPr>
            </a:br>
            <a:r>
              <a:rPr kumimoji="1" lang="en-US" altLang="ja-JP" sz="3200" b="1" dirty="0">
                <a:solidFill>
                  <a:schemeClr val="accent5"/>
                </a:solidFill>
              </a:rPr>
              <a:t>when considering exponential families, F cumulant function</a:t>
            </a:r>
            <a:endParaRPr kumimoji="1" lang="ja-JP" altLang="en-US" sz="3600" b="1" dirty="0">
              <a:solidFill>
                <a:schemeClr val="accent5"/>
              </a:solidFill>
            </a:endParaRPr>
          </a:p>
        </p:txBody>
      </p:sp>
      <p:sp>
        <p:nvSpPr>
          <p:cNvPr id="4" name="Slide Number Placeholder 3">
            <a:extLst>
              <a:ext uri="{FF2B5EF4-FFF2-40B4-BE49-F238E27FC236}">
                <a16:creationId xmlns:a16="http://schemas.microsoft.com/office/drawing/2014/main" id="{16716132-A605-B371-4355-1B6C003E1CD5}"/>
              </a:ext>
            </a:extLst>
          </p:cNvPr>
          <p:cNvSpPr>
            <a:spLocks noGrp="1"/>
          </p:cNvSpPr>
          <p:nvPr>
            <p:ph type="sldNum" sz="quarter" idx="12"/>
          </p:nvPr>
        </p:nvSpPr>
        <p:spPr/>
        <p:txBody>
          <a:bodyPr/>
          <a:lstStyle/>
          <a:p>
            <a:fld id="{31CF226C-95D4-40B8-9E1A-366D2434025F}" type="slidenum">
              <a:rPr kumimoji="1" lang="ja-JP" altLang="en-US" smtClean="0"/>
              <a:t>53</a:t>
            </a:fld>
            <a:endParaRPr kumimoji="1" lang="ja-JP" altLang="en-US"/>
          </a:p>
        </p:txBody>
      </p:sp>
      <p:pic>
        <p:nvPicPr>
          <p:cNvPr id="6" name="Picture 5">
            <a:extLst>
              <a:ext uri="{FF2B5EF4-FFF2-40B4-BE49-F238E27FC236}">
                <a16:creationId xmlns:a16="http://schemas.microsoft.com/office/drawing/2014/main" id="{A4628714-7241-8866-71BB-2F7D4585D96C}"/>
              </a:ext>
            </a:extLst>
          </p:cNvPr>
          <p:cNvPicPr>
            <a:picLocks noChangeAspect="1"/>
          </p:cNvPicPr>
          <p:nvPr/>
        </p:nvPicPr>
        <p:blipFill>
          <a:blip r:embed="rId3"/>
          <a:stretch>
            <a:fillRect/>
          </a:stretch>
        </p:blipFill>
        <p:spPr>
          <a:xfrm>
            <a:off x="-1" y="1491741"/>
            <a:ext cx="12077700" cy="3924300"/>
          </a:xfrm>
          <a:prstGeom prst="rect">
            <a:avLst/>
          </a:prstGeom>
        </p:spPr>
      </p:pic>
      <p:sp>
        <p:nvSpPr>
          <p:cNvPr id="8" name="TextBox 7">
            <a:extLst>
              <a:ext uri="{FF2B5EF4-FFF2-40B4-BE49-F238E27FC236}">
                <a16:creationId xmlns:a16="http://schemas.microsoft.com/office/drawing/2014/main" id="{CD3D3B12-BD00-6D01-8273-6756EA9C05F7}"/>
              </a:ext>
            </a:extLst>
          </p:cNvPr>
          <p:cNvSpPr txBox="1"/>
          <p:nvPr/>
        </p:nvSpPr>
        <p:spPr>
          <a:xfrm>
            <a:off x="624468" y="6259875"/>
            <a:ext cx="12417810" cy="646331"/>
          </a:xfrm>
          <a:prstGeom prst="rect">
            <a:avLst/>
          </a:prstGeom>
          <a:noFill/>
        </p:spPr>
        <p:txBody>
          <a:bodyPr wrap="square">
            <a:spAutoFit/>
          </a:bodyPr>
          <a:lstStyle/>
          <a:p>
            <a:r>
              <a:rPr lang="en-US" altLang="ja-JP" i="0" dirty="0">
                <a:solidFill>
                  <a:schemeClr val="accent6"/>
                </a:solidFill>
                <a:effectLst/>
                <a:latin typeface="Arial" panose="020B0604020202020204" pitchFamily="34" charset="0"/>
              </a:rPr>
              <a:t>Zhang, Divergence function, duality, and convex analysis, </a:t>
            </a:r>
            <a:r>
              <a:rPr lang="en-US" altLang="ja-JP" i="1" dirty="0">
                <a:solidFill>
                  <a:schemeClr val="accent6"/>
                </a:solidFill>
                <a:effectLst/>
                <a:latin typeface="Arial" panose="020B0604020202020204" pitchFamily="34" charset="0"/>
              </a:rPr>
              <a:t>Neural computation</a:t>
            </a:r>
            <a:r>
              <a:rPr lang="en-US" altLang="ja-JP" i="0" dirty="0">
                <a:solidFill>
                  <a:schemeClr val="accent6"/>
                </a:solidFill>
                <a:effectLst/>
                <a:latin typeface="Arial" panose="020B0604020202020204" pitchFamily="34" charset="0"/>
              </a:rPr>
              <a:t> 16.1 (2004) </a:t>
            </a:r>
          </a:p>
          <a:p>
            <a:r>
              <a:rPr lang="en-US" altLang="ja-JP" i="0" dirty="0">
                <a:solidFill>
                  <a:schemeClr val="accent6"/>
                </a:solidFill>
                <a:effectLst/>
                <a:latin typeface="Arial" panose="020B0604020202020204" pitchFamily="34" charset="0"/>
              </a:rPr>
              <a:t>N </a:t>
            </a:r>
            <a:r>
              <a:rPr lang="en-US" altLang="ja-JP" dirty="0">
                <a:solidFill>
                  <a:schemeClr val="accent6"/>
                </a:solidFill>
                <a:latin typeface="Arial" panose="020B0604020202020204" pitchFamily="34" charset="0"/>
              </a:rPr>
              <a:t>+</a:t>
            </a:r>
            <a:r>
              <a:rPr lang="en-US" altLang="ja-JP" i="0" dirty="0">
                <a:solidFill>
                  <a:schemeClr val="accent6"/>
                </a:solidFill>
                <a:effectLst/>
                <a:latin typeface="Arial" panose="020B0604020202020204" pitchFamily="34" charset="0"/>
              </a:rPr>
              <a:t> Boltz. "The </a:t>
            </a:r>
            <a:r>
              <a:rPr lang="en-US" altLang="ja-JP" dirty="0" err="1">
                <a:solidFill>
                  <a:schemeClr val="accent6"/>
                </a:solidFill>
                <a:latin typeface="Arial" panose="020B0604020202020204" pitchFamily="34" charset="0"/>
              </a:rPr>
              <a:t>B</a:t>
            </a:r>
            <a:r>
              <a:rPr lang="en-US" altLang="ja-JP" i="0" dirty="0" err="1">
                <a:solidFill>
                  <a:schemeClr val="accent6"/>
                </a:solidFill>
                <a:effectLst/>
                <a:latin typeface="Arial" panose="020B0604020202020204" pitchFamily="34" charset="0"/>
              </a:rPr>
              <a:t>urbea</a:t>
            </a:r>
            <a:r>
              <a:rPr lang="en-US" altLang="ja-JP" i="0" dirty="0">
                <a:solidFill>
                  <a:schemeClr val="accent6"/>
                </a:solidFill>
                <a:effectLst/>
                <a:latin typeface="Arial" panose="020B0604020202020204" pitchFamily="34" charset="0"/>
              </a:rPr>
              <a:t>-Rao and </a:t>
            </a:r>
            <a:r>
              <a:rPr lang="en-US" altLang="ja-JP" dirty="0">
                <a:solidFill>
                  <a:schemeClr val="accent6"/>
                </a:solidFill>
                <a:latin typeface="Arial" panose="020B0604020202020204" pitchFamily="34" charset="0"/>
              </a:rPr>
              <a:t>B</a:t>
            </a:r>
            <a:r>
              <a:rPr lang="en-US" altLang="ja-JP" i="0" dirty="0">
                <a:solidFill>
                  <a:schemeClr val="accent6"/>
                </a:solidFill>
                <a:effectLst/>
                <a:latin typeface="Arial" panose="020B0604020202020204" pitchFamily="34" charset="0"/>
              </a:rPr>
              <a:t>hattacharyya centroids." </a:t>
            </a:r>
            <a:r>
              <a:rPr lang="en-US" altLang="ja-JP" i="1" dirty="0">
                <a:solidFill>
                  <a:schemeClr val="accent6"/>
                </a:solidFill>
                <a:effectLst/>
                <a:latin typeface="Arial" panose="020B0604020202020204" pitchFamily="34" charset="0"/>
              </a:rPr>
              <a:t>IEEE Transactions on Information Theory</a:t>
            </a:r>
            <a:r>
              <a:rPr lang="en-US" altLang="ja-JP" i="0" dirty="0">
                <a:solidFill>
                  <a:schemeClr val="accent6"/>
                </a:solidFill>
                <a:effectLst/>
                <a:latin typeface="Arial" panose="020B0604020202020204" pitchFamily="34" charset="0"/>
              </a:rPr>
              <a:t>  (2011)</a:t>
            </a:r>
            <a:endParaRPr kumimoji="1" lang="ja-JP" altLang="en-US" dirty="0">
              <a:solidFill>
                <a:schemeClr val="accent6"/>
              </a:solidFill>
            </a:endParaRPr>
          </a:p>
        </p:txBody>
      </p:sp>
      <p:sp>
        <p:nvSpPr>
          <p:cNvPr id="5" name="TextBox 4">
            <a:extLst>
              <a:ext uri="{FF2B5EF4-FFF2-40B4-BE49-F238E27FC236}">
                <a16:creationId xmlns:a16="http://schemas.microsoft.com/office/drawing/2014/main" id="{00B7375C-149B-B9B0-EA54-1C4AAF9DA06B}"/>
              </a:ext>
            </a:extLst>
          </p:cNvPr>
          <p:cNvSpPr txBox="1"/>
          <p:nvPr/>
        </p:nvSpPr>
        <p:spPr>
          <a:xfrm>
            <a:off x="312234" y="5366259"/>
            <a:ext cx="11765465" cy="646331"/>
          </a:xfrm>
          <a:prstGeom prst="rect">
            <a:avLst/>
          </a:prstGeom>
          <a:noFill/>
        </p:spPr>
        <p:txBody>
          <a:bodyPr wrap="square">
            <a:spAutoFit/>
          </a:bodyPr>
          <a:lstStyle/>
          <a:p>
            <a:r>
              <a:rPr lang="en-US" altLang="ja-JP" b="1" dirty="0">
                <a:solidFill>
                  <a:srgbClr val="7030A0"/>
                </a:solidFill>
              </a:rPr>
              <a:t>Question: What are the reconstructed statistical divergences from Jensen-Bregman divergence J</a:t>
            </a:r>
            <a:r>
              <a:rPr lang="en-US" altLang="ja-JP" b="1" baseline="-25000" dirty="0">
                <a:solidFill>
                  <a:srgbClr val="7030A0"/>
                </a:solidFill>
              </a:rPr>
              <a:t>Z </a:t>
            </a:r>
            <a:r>
              <a:rPr lang="en-US" altLang="ja-JP" dirty="0"/>
              <a:t>/</a:t>
            </a:r>
            <a:r>
              <a:rPr lang="en-US" altLang="ja-JP" b="1" baseline="-25000" dirty="0">
                <a:solidFill>
                  <a:srgbClr val="7030A0"/>
                </a:solidFill>
              </a:rPr>
              <a:t> </a:t>
            </a:r>
            <a:r>
              <a:rPr lang="en-US" altLang="ja-JP" b="1" dirty="0">
                <a:solidFill>
                  <a:srgbClr val="7030A0"/>
                </a:solidFill>
              </a:rPr>
              <a:t>B</a:t>
            </a:r>
            <a:r>
              <a:rPr lang="en-US" altLang="ja-JP" b="1" baseline="-25000" dirty="0">
                <a:solidFill>
                  <a:srgbClr val="7030A0"/>
                </a:solidFill>
              </a:rPr>
              <a:t>Z</a:t>
            </a:r>
            <a:r>
              <a:rPr lang="en-US" altLang="ja-JP" b="1" dirty="0">
                <a:solidFill>
                  <a:srgbClr val="7030A0"/>
                </a:solidFill>
              </a:rPr>
              <a:t>?</a:t>
            </a:r>
          </a:p>
          <a:p>
            <a:r>
              <a:rPr lang="en-US" altLang="ja-JP" sz="1800" b="1" dirty="0">
                <a:solidFill>
                  <a:srgbClr val="7030A0"/>
                </a:solidFill>
              </a:rPr>
              <a:t>Z: partition function</a:t>
            </a:r>
            <a:endParaRPr lang="ja-JP" altLang="en-US" sz="1800" b="1" dirty="0">
              <a:solidFill>
                <a:srgbClr val="7030A0"/>
              </a:solidFill>
            </a:endParaRPr>
          </a:p>
        </p:txBody>
      </p:sp>
      <p:sp>
        <p:nvSpPr>
          <p:cNvPr id="7" name="TextBox 6">
            <a:extLst>
              <a:ext uri="{FF2B5EF4-FFF2-40B4-BE49-F238E27FC236}">
                <a16:creationId xmlns:a16="http://schemas.microsoft.com/office/drawing/2014/main" id="{EB182293-3C64-92C6-FB8D-AEB07359A00D}"/>
              </a:ext>
            </a:extLst>
          </p:cNvPr>
          <p:cNvSpPr txBox="1"/>
          <p:nvPr/>
        </p:nvSpPr>
        <p:spPr>
          <a:xfrm>
            <a:off x="7895063" y="1996068"/>
            <a:ext cx="2956259" cy="461665"/>
          </a:xfrm>
          <a:prstGeom prst="rect">
            <a:avLst/>
          </a:prstGeom>
          <a:noFill/>
        </p:spPr>
        <p:txBody>
          <a:bodyPr wrap="none" rtlCol="0">
            <a:spAutoFit/>
          </a:bodyPr>
          <a:lstStyle/>
          <a:p>
            <a:r>
              <a:rPr kumimoji="1" lang="en-US" altLang="ja-JP" sz="2400" b="1" dirty="0">
                <a:solidFill>
                  <a:srgbClr val="FF0000"/>
                </a:solidFill>
              </a:rPr>
              <a:t>Jensen divergence</a:t>
            </a:r>
            <a:endParaRPr kumimoji="1" lang="ja-JP" altLang="en-US" sz="2400" b="1" dirty="0">
              <a:solidFill>
                <a:srgbClr val="FF0000"/>
              </a:solidFill>
            </a:endParaRPr>
          </a:p>
        </p:txBody>
      </p:sp>
      <p:sp>
        <p:nvSpPr>
          <p:cNvPr id="9" name="TextBox 8">
            <a:extLst>
              <a:ext uri="{FF2B5EF4-FFF2-40B4-BE49-F238E27FC236}">
                <a16:creationId xmlns:a16="http://schemas.microsoft.com/office/drawing/2014/main" id="{0231BB44-E9FF-C4FA-BE7A-592B47C2A96F}"/>
              </a:ext>
            </a:extLst>
          </p:cNvPr>
          <p:cNvSpPr txBox="1"/>
          <p:nvPr/>
        </p:nvSpPr>
        <p:spPr>
          <a:xfrm>
            <a:off x="7895063" y="4169434"/>
            <a:ext cx="3267241" cy="461665"/>
          </a:xfrm>
          <a:prstGeom prst="rect">
            <a:avLst/>
          </a:prstGeom>
          <a:noFill/>
        </p:spPr>
        <p:txBody>
          <a:bodyPr wrap="none" rtlCol="0">
            <a:spAutoFit/>
          </a:bodyPr>
          <a:lstStyle/>
          <a:p>
            <a:r>
              <a:rPr kumimoji="1" lang="en-US" altLang="ja-JP" sz="2400" b="1" dirty="0">
                <a:solidFill>
                  <a:srgbClr val="FF0000"/>
                </a:solidFill>
              </a:rPr>
              <a:t>Bregman divergence</a:t>
            </a:r>
            <a:endParaRPr kumimoji="1" lang="ja-JP" altLang="en-US" sz="2400" b="1" dirty="0">
              <a:solidFill>
                <a:srgbClr val="FF0000"/>
              </a:solidFill>
            </a:endParaRPr>
          </a:p>
        </p:txBody>
      </p:sp>
      <p:sp>
        <p:nvSpPr>
          <p:cNvPr id="3" name="TextBox 2">
            <a:extLst>
              <a:ext uri="{FF2B5EF4-FFF2-40B4-BE49-F238E27FC236}">
                <a16:creationId xmlns:a16="http://schemas.microsoft.com/office/drawing/2014/main" id="{9CF476D9-BD38-2753-B91B-35040594B2BC}"/>
              </a:ext>
            </a:extLst>
          </p:cNvPr>
          <p:cNvSpPr txBox="1"/>
          <p:nvPr/>
        </p:nvSpPr>
        <p:spPr>
          <a:xfrm>
            <a:off x="8005605" y="3285700"/>
            <a:ext cx="4294765" cy="369332"/>
          </a:xfrm>
          <a:prstGeom prst="rect">
            <a:avLst/>
          </a:prstGeom>
          <a:noFill/>
        </p:spPr>
        <p:txBody>
          <a:bodyPr wrap="none" rtlCol="0">
            <a:spAutoFit/>
          </a:bodyPr>
          <a:lstStyle/>
          <a:p>
            <a:r>
              <a:rPr kumimoji="1" lang="en-US" altLang="ja-JP" b="1" dirty="0">
                <a:highlight>
                  <a:srgbClr val="FFFF00"/>
                </a:highlight>
              </a:rPr>
              <a:t>Approximate BD with JD for</a:t>
            </a:r>
            <a:r>
              <a:rPr kumimoji="1" lang="el-GR" altLang="ja-JP" b="1" dirty="0">
                <a:highlight>
                  <a:srgbClr val="FFFF00"/>
                </a:highlight>
              </a:rPr>
              <a:t>α=ε≅0</a:t>
            </a:r>
            <a:r>
              <a:rPr kumimoji="1" lang="en-US" altLang="ja-JP" b="1" dirty="0">
                <a:highlight>
                  <a:srgbClr val="FFFF00"/>
                </a:highlight>
              </a:rPr>
              <a:t> </a:t>
            </a:r>
            <a:endParaRPr kumimoji="1" lang="ja-JP" altLang="en-US" b="1" dirty="0">
              <a:highlight>
                <a:srgbClr val="FFFF00"/>
              </a:highlight>
            </a:endParaRPr>
          </a:p>
        </p:txBody>
      </p:sp>
    </p:spTree>
    <p:extLst>
      <p:ext uri="{BB962C8B-B14F-4D97-AF65-F5344CB8AC3E}">
        <p14:creationId xmlns:p14="http://schemas.microsoft.com/office/powerpoint/2010/main" val="5852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4637448F-3C7B-FC1B-D2E5-C568B8D08B3A}"/>
              </a:ext>
            </a:extLst>
          </p:cNvPr>
          <p:cNvSpPr>
            <a:spLocks noGrp="1"/>
          </p:cNvSpPr>
          <p:nvPr>
            <p:ph type="sldNum" sz="quarter" idx="12"/>
          </p:nvPr>
        </p:nvSpPr>
        <p:spPr/>
        <p:txBody>
          <a:bodyPr/>
          <a:lstStyle/>
          <a:p>
            <a:fld id="{31CF226C-95D4-40B8-9E1A-366D2434025F}" type="slidenum">
              <a:rPr kumimoji="1" lang="ja-JP" altLang="en-US" smtClean="0"/>
              <a:t>54</a:t>
            </a:fld>
            <a:endParaRPr kumimoji="1" lang="ja-JP" altLang="en-US"/>
          </a:p>
        </p:txBody>
      </p:sp>
      <p:pic>
        <p:nvPicPr>
          <p:cNvPr id="3" name="Picture 2" descr="Image">
            <a:extLst>
              <a:ext uri="{FF2B5EF4-FFF2-40B4-BE49-F238E27FC236}">
                <a16:creationId xmlns:a16="http://schemas.microsoft.com/office/drawing/2014/main" id="{7DD2096C-E0AA-9058-D03D-030A97C00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104" y="-925285"/>
            <a:ext cx="7334110" cy="4125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a:extLst>
              <a:ext uri="{FF2B5EF4-FFF2-40B4-BE49-F238E27FC236}">
                <a16:creationId xmlns:a16="http://schemas.microsoft.com/office/drawing/2014/main" id="{3D39D53F-ECDD-CFF3-307D-979C2F7F8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462" y="3200152"/>
            <a:ext cx="6513394" cy="365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60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8A7E-7133-82F9-AF67-10B97ABF42C1}"/>
              </a:ext>
            </a:extLst>
          </p:cNvPr>
          <p:cNvSpPr>
            <a:spLocks noGrp="1"/>
          </p:cNvSpPr>
          <p:nvPr>
            <p:ph type="title"/>
          </p:nvPr>
        </p:nvSpPr>
        <p:spPr/>
        <p:txBody>
          <a:bodyPr/>
          <a:lstStyle/>
          <a:p>
            <a:r>
              <a:rPr kumimoji="1" lang="en-US" altLang="ja-JP" b="1" dirty="0">
                <a:solidFill>
                  <a:schemeClr val="accent5"/>
                </a:solidFill>
                <a:latin typeface="Calibri" panose="020F0502020204030204" pitchFamily="34" charset="0"/>
                <a:cs typeface="Calibri" panose="020F0502020204030204" pitchFamily="34" charset="0"/>
              </a:rPr>
              <a:t>Some generalizations and perspectives </a:t>
            </a:r>
            <a:br>
              <a:rPr kumimoji="1" lang="en-US" altLang="ja-JP" b="1" dirty="0">
                <a:solidFill>
                  <a:schemeClr val="accent5"/>
                </a:solidFill>
                <a:latin typeface="Calibri" panose="020F0502020204030204" pitchFamily="34" charset="0"/>
                <a:cs typeface="Calibri" panose="020F0502020204030204" pitchFamily="34" charset="0"/>
              </a:rPr>
            </a:br>
            <a:r>
              <a:rPr kumimoji="1" lang="en-US" altLang="ja-JP" b="1" dirty="0">
                <a:solidFill>
                  <a:schemeClr val="accent5"/>
                </a:solidFill>
                <a:latin typeface="Calibri" panose="020F0502020204030204" pitchFamily="34" charset="0"/>
                <a:cs typeface="Calibri" panose="020F0502020204030204" pitchFamily="34" charset="0"/>
              </a:rPr>
              <a:t>on Bregman divergences</a:t>
            </a:r>
            <a:endParaRPr kumimoji="1" lang="ja-JP" altLang="en-US" dirty="0"/>
          </a:p>
        </p:txBody>
      </p:sp>
      <p:sp>
        <p:nvSpPr>
          <p:cNvPr id="3" name="Content Placeholder 2">
            <a:extLst>
              <a:ext uri="{FF2B5EF4-FFF2-40B4-BE49-F238E27FC236}">
                <a16:creationId xmlns:a16="http://schemas.microsoft.com/office/drawing/2014/main" id="{74FA52DC-1CB9-CB57-C5B8-CF185925E3A2}"/>
              </a:ext>
            </a:extLst>
          </p:cNvPr>
          <p:cNvSpPr>
            <a:spLocks noGrp="1"/>
          </p:cNvSpPr>
          <p:nvPr>
            <p:ph idx="1"/>
          </p:nvPr>
        </p:nvSpPr>
        <p:spPr>
          <a:xfrm>
            <a:off x="838200" y="2029906"/>
            <a:ext cx="10515600" cy="3758051"/>
          </a:xfrm>
        </p:spPr>
        <p:txBody>
          <a:bodyPr/>
          <a:lstStyle/>
          <a:p>
            <a:pPr marL="0" indent="0">
              <a:buNone/>
            </a:pPr>
            <a:r>
              <a:rPr kumimoji="1" lang="en-US" altLang="ja-JP" dirty="0"/>
              <a:t>In this talk, we first present some  generalizations and perspectives of Bregman divergences with applications ranging from statistics to machine learning and information theory. Namely, we describe representational Bregman divergences, curved Bregman divergences,  total Bregman divergences, duo pseudo-Bregman divergences, and comparative convexity Bregman divergences. </a:t>
            </a:r>
            <a:r>
              <a:rPr lang="en-US" altLang="ja-JP" dirty="0"/>
              <a:t>Second, we describe the space of Bregman balls and spheres and show how it is algorithmically convenient to solve  various problems.</a:t>
            </a:r>
            <a:endParaRPr kumimoji="1" lang="en-US" altLang="ja-JP" dirty="0"/>
          </a:p>
          <a:p>
            <a:pPr marL="0" indent="0">
              <a:buNone/>
            </a:pPr>
            <a:endParaRPr kumimoji="1" lang="ja-JP" altLang="en-US" dirty="0"/>
          </a:p>
        </p:txBody>
      </p:sp>
      <p:sp>
        <p:nvSpPr>
          <p:cNvPr id="5" name="TextBox 4">
            <a:extLst>
              <a:ext uri="{FF2B5EF4-FFF2-40B4-BE49-F238E27FC236}">
                <a16:creationId xmlns:a16="http://schemas.microsoft.com/office/drawing/2014/main" id="{E978AD4C-DED5-4AFB-2FCC-4266FDB5A50D}"/>
              </a:ext>
            </a:extLst>
          </p:cNvPr>
          <p:cNvSpPr txBox="1"/>
          <p:nvPr/>
        </p:nvSpPr>
        <p:spPr>
          <a:xfrm>
            <a:off x="1714498" y="6043588"/>
            <a:ext cx="9822506" cy="461665"/>
          </a:xfrm>
          <a:prstGeom prst="rect">
            <a:avLst/>
          </a:prstGeom>
          <a:noFill/>
        </p:spPr>
        <p:txBody>
          <a:bodyPr wrap="square">
            <a:spAutoFit/>
          </a:bodyPr>
          <a:lstStyle/>
          <a:p>
            <a:r>
              <a:rPr kumimoji="1" lang="da-DK" altLang="ja-JP" sz="2400" b="1" dirty="0">
                <a:solidFill>
                  <a:schemeClr val="accent6"/>
                </a:solidFill>
              </a:rPr>
              <a:t>https://franknielsen.github.io/BregmanDivergence/index.html</a:t>
            </a:r>
            <a:endParaRPr kumimoji="1" lang="ja-JP" altLang="en-US" sz="2400" b="1" dirty="0">
              <a:solidFill>
                <a:schemeClr val="accent6"/>
              </a:solidFill>
            </a:endParaRPr>
          </a:p>
        </p:txBody>
      </p:sp>
    </p:spTree>
    <p:extLst>
      <p:ext uri="{BB962C8B-B14F-4D97-AF65-F5344CB8AC3E}">
        <p14:creationId xmlns:p14="http://schemas.microsoft.com/office/powerpoint/2010/main" val="2265814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0200-AE2F-A305-D3C4-FBE21421FA3D}"/>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753EF428-ECE3-2488-9382-6470CF76F43B}"/>
              </a:ext>
            </a:extLst>
          </p:cNvPr>
          <p:cNvSpPr>
            <a:spLocks noGrp="1"/>
          </p:cNvSpPr>
          <p:nvPr>
            <p:ph idx="1"/>
          </p:nvPr>
        </p:nvSpPr>
        <p:spPr/>
        <p:txBody>
          <a:bodyPr/>
          <a:lstStyle/>
          <a:p>
            <a:endParaRPr kumimoji="1" lang="ja-JP" altLang="en-US"/>
          </a:p>
        </p:txBody>
      </p:sp>
      <p:pic>
        <p:nvPicPr>
          <p:cNvPr id="6146" name="Picture 2" descr="Image">
            <a:extLst>
              <a:ext uri="{FF2B5EF4-FFF2-40B4-BE49-F238E27FC236}">
                <a16:creationId xmlns:a16="http://schemas.microsoft.com/office/drawing/2014/main" id="{F882A8CD-A2A6-F922-4881-2623242FC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289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10EF-007B-748D-8E3C-246935B7A6B8}"/>
              </a:ext>
            </a:extLst>
          </p:cNvPr>
          <p:cNvSpPr>
            <a:spLocks noGrp="1"/>
          </p:cNvSpPr>
          <p:nvPr>
            <p:ph type="title"/>
          </p:nvPr>
        </p:nvSpPr>
        <p:spPr>
          <a:xfrm>
            <a:off x="247185" y="0"/>
            <a:ext cx="11829586" cy="1325563"/>
          </a:xfrm>
        </p:spPr>
        <p:txBody>
          <a:bodyPr>
            <a:normAutofit/>
          </a:bodyPr>
          <a:lstStyle/>
          <a:p>
            <a:r>
              <a:rPr kumimoji="1" lang="en-US" altLang="ja-JP" sz="4000" b="1" dirty="0">
                <a:solidFill>
                  <a:schemeClr val="accent4"/>
                </a:solidFill>
              </a:rPr>
              <a:t>Bregman divergences: Versatile class of dissimilarities</a:t>
            </a:r>
            <a:endParaRPr kumimoji="1" lang="ja-JP" altLang="en-US" sz="4000" b="1" dirty="0">
              <a:solidFill>
                <a:schemeClr val="accent4"/>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2DFFD1-A390-6667-424D-9967E702F9D2}"/>
                  </a:ext>
                </a:extLst>
              </p:cNvPr>
              <p:cNvSpPr>
                <a:spLocks noGrp="1"/>
              </p:cNvSpPr>
              <p:nvPr>
                <p:ph idx="1"/>
              </p:nvPr>
            </p:nvSpPr>
            <p:spPr>
              <a:xfrm>
                <a:off x="325244" y="1253330"/>
                <a:ext cx="11866756" cy="5380252"/>
              </a:xfrm>
            </p:spPr>
            <p:txBody>
              <a:bodyPr>
                <a:normAutofit fontScale="85000" lnSpcReduction="20000"/>
              </a:bodyPr>
              <a:lstStyle/>
              <a:p>
                <a:pPr marL="0" indent="0">
                  <a:buNone/>
                </a:pPr>
                <a:r>
                  <a:rPr lang="en-US" altLang="ja-JP" dirty="0"/>
                  <a:t>Bregman divergences unify </a:t>
                </a:r>
              </a:p>
              <a:p>
                <a:pPr marL="0" indent="0">
                  <a:buNone/>
                </a:pPr>
                <a:endParaRPr lang="en-US" altLang="ja-JP" i="1" dirty="0"/>
              </a:p>
              <a:p>
                <a:pPr>
                  <a:buFontTx/>
                  <a:buChar char="-"/>
                </a:pPr>
                <a:r>
                  <a:rPr lang="en-US" altLang="ja-JP" b="1" i="1" dirty="0">
                    <a:solidFill>
                      <a:srgbClr val="FF0000"/>
                    </a:solidFill>
                  </a:rPr>
                  <a:t>squared Euclidean divergence </a:t>
                </a:r>
                <a:r>
                  <a:rPr lang="en-US" altLang="ja-JP" i="1" dirty="0"/>
                  <a:t>from </a:t>
                </a:r>
                <a:r>
                  <a:rPr lang="en-US" altLang="ja-JP" dirty="0"/>
                  <a:t>F(</a:t>
                </a:r>
                <a:r>
                  <a:rPr lang="el-GR" altLang="ja-JP" dirty="0"/>
                  <a:t>θ</a:t>
                </a:r>
                <a:r>
                  <a:rPr lang="en-US" altLang="ja-JP" dirty="0"/>
                  <a:t>)=</a:t>
                </a:r>
                <a:r>
                  <a:rPr lang="el-GR" altLang="ja-JP" dirty="0"/>
                  <a:t> </a:t>
                </a:r>
                <a:r>
                  <a:rPr lang="en-US" altLang="ja-JP" dirty="0"/>
                  <a:t>½ </a:t>
                </a:r>
                <a:r>
                  <a:rPr lang="el-GR" altLang="ja-JP" dirty="0"/>
                  <a:t>θ</a:t>
                </a:r>
                <a14:m>
                  <m:oMath xmlns:m="http://schemas.openxmlformats.org/officeDocument/2006/math">
                    <m:r>
                      <a:rPr lang="en-US" altLang="ja-JP" i="1" baseline="30000" dirty="0" smtClean="0"/>
                      <m:t>𝑇</m:t>
                    </m:r>
                  </m:oMath>
                </a14:m>
                <a:r>
                  <a:rPr lang="en-US" altLang="ja-JP" baseline="-25000" dirty="0"/>
                  <a:t> </a:t>
                </a:r>
                <a:r>
                  <a:rPr lang="en-US" altLang="ja-JP" dirty="0"/>
                  <a:t>Q </a:t>
                </a:r>
                <a:r>
                  <a:rPr lang="el-GR" altLang="ja-JP" dirty="0"/>
                  <a:t>θ</a:t>
                </a:r>
                <a:r>
                  <a:rPr lang="en-US" altLang="ja-JP" dirty="0"/>
                  <a:t>  (Q SPD matrix):</a:t>
                </a:r>
                <a:endParaRPr lang="en-US" altLang="ja-JP" i="1" dirty="0"/>
              </a:p>
              <a:p>
                <a:pPr>
                  <a:buFontTx/>
                  <a:buChar char="-"/>
                </a:pPr>
                <a:endParaRPr lang="en-US" altLang="ja-JP" i="1" dirty="0"/>
              </a:p>
              <a:p>
                <a:pPr marL="0" indent="0">
                  <a:buNone/>
                </a:pPr>
                <a:r>
                  <a:rPr lang="en-US" altLang="ja-JP" dirty="0"/>
                  <a:t>B</a:t>
                </a:r>
                <a:r>
                  <a:rPr lang="en-US" altLang="ja-JP" baseline="-25000" dirty="0"/>
                  <a:t>F</a:t>
                </a:r>
                <a:r>
                  <a:rPr lang="en-US" altLang="ja-JP" dirty="0"/>
                  <a:t>(</a:t>
                </a:r>
                <a:r>
                  <a:rPr lang="el-GR" altLang="ja-JP" dirty="0"/>
                  <a:t>θ</a:t>
                </a:r>
                <a:r>
                  <a:rPr lang="en-US" altLang="ja-JP" baseline="-25000" dirty="0"/>
                  <a:t>1</a:t>
                </a:r>
                <a:r>
                  <a:rPr lang="el-GR" altLang="ja-JP" dirty="0"/>
                  <a:t> </a:t>
                </a:r>
                <a:r>
                  <a:rPr lang="en-US" altLang="ja-JP" dirty="0"/>
                  <a:t>:</a:t>
                </a:r>
                <a:r>
                  <a:rPr lang="el-GR" altLang="ja-JP" dirty="0"/>
                  <a:t> θ</a:t>
                </a:r>
                <a:r>
                  <a:rPr lang="en-US" altLang="ja-JP" baseline="-25000" dirty="0"/>
                  <a:t>2</a:t>
                </a:r>
                <a:r>
                  <a:rPr lang="en-US" altLang="ja-JP" dirty="0"/>
                  <a:t>) = ½ (</a:t>
                </a:r>
                <a:r>
                  <a:rPr lang="el-GR" altLang="ja-JP" dirty="0"/>
                  <a:t>θ</a:t>
                </a:r>
                <a:r>
                  <a:rPr lang="en-US" altLang="ja-JP" baseline="-25000" dirty="0"/>
                  <a:t>2 </a:t>
                </a:r>
                <a14:m>
                  <m:oMath xmlns:m="http://schemas.openxmlformats.org/officeDocument/2006/math">
                    <m:r>
                      <a:rPr lang="en-US" altLang="ja-JP" dirty="0"/>
                      <m:t>-</m:t>
                    </m:r>
                    <m:r>
                      <a:rPr lang="en-US" altLang="ja-JP" b="0" i="0" dirty="0" smtClean="0"/>
                      <m:t> </m:t>
                    </m:r>
                    <m:r>
                      <m:rPr>
                        <m:nor/>
                      </m:rPr>
                      <a:rPr lang="el-GR" altLang="ja-JP" dirty="0"/>
                      <m:t>θ</m:t>
                    </m:r>
                    <m:r>
                      <m:rPr>
                        <m:nor/>
                      </m:rPr>
                      <a:rPr lang="en-US" altLang="ja-JP" baseline="-25000" dirty="0"/>
                      <m:t>1</m:t>
                    </m:r>
                    <m:r>
                      <m:rPr>
                        <m:nor/>
                      </m:rPr>
                      <a:rPr lang="en-US" altLang="ja-JP" dirty="0"/>
                      <m:t>)</m:t>
                    </m:r>
                    <m:r>
                      <a:rPr lang="en-US" altLang="ja-JP" b="0" i="1" baseline="30000" dirty="0"/>
                      <m:t>𝑇</m:t>
                    </m:r>
                  </m:oMath>
                </a14:m>
                <a:r>
                  <a:rPr lang="en-US" altLang="ja-JP" baseline="-25000" dirty="0"/>
                  <a:t>  </a:t>
                </a:r>
                <a:r>
                  <a:rPr lang="en-US" altLang="ja-JP" dirty="0"/>
                  <a:t>Q (</a:t>
                </a:r>
                <a:r>
                  <a:rPr lang="el-GR" altLang="ja-JP" dirty="0"/>
                  <a:t>θ</a:t>
                </a:r>
                <a:r>
                  <a:rPr lang="en-US" altLang="ja-JP" baseline="-25000" dirty="0"/>
                  <a:t>2 </a:t>
                </a:r>
                <a14:m>
                  <m:oMath xmlns:m="http://schemas.openxmlformats.org/officeDocument/2006/math">
                    <m:r>
                      <a:rPr lang="en-US" altLang="ja-JP" dirty="0"/>
                      <m:t>-</m:t>
                    </m:r>
                    <m:r>
                      <a:rPr lang="en-US" altLang="ja-JP" b="0" i="0" baseline="30000" dirty="0" smtClean="0"/>
                      <m:t> </m:t>
                    </m:r>
                    <m:r>
                      <m:rPr>
                        <m:nor/>
                      </m:rPr>
                      <a:rPr lang="el-GR" altLang="ja-JP" dirty="0"/>
                      <m:t>θ</m:t>
                    </m:r>
                    <m:r>
                      <m:rPr>
                        <m:nor/>
                      </m:rPr>
                      <a:rPr lang="en-US" altLang="ja-JP" baseline="-25000" dirty="0"/>
                      <m:t>1</m:t>
                    </m:r>
                    <m:r>
                      <m:rPr>
                        <m:nor/>
                      </m:rPr>
                      <a:rPr lang="en-US" altLang="ja-JP" dirty="0"/>
                      <m:t>)</m:t>
                    </m:r>
                    <m:r>
                      <a:rPr lang="en-US" altLang="ja-JP" i="1" baseline="30000" dirty="0"/>
                      <m:t>𝑇</m:t>
                    </m:r>
                  </m:oMath>
                </a14:m>
                <a:r>
                  <a:rPr lang="en-US" altLang="ja-JP" dirty="0"/>
                  <a:t> = ½ || </a:t>
                </a:r>
                <a:r>
                  <a:rPr lang="el-GR" altLang="ja-JP" dirty="0"/>
                  <a:t>θ</a:t>
                </a:r>
                <a:r>
                  <a:rPr lang="en-US" altLang="ja-JP" baseline="-25000" dirty="0"/>
                  <a:t>2 </a:t>
                </a:r>
                <a14:m>
                  <m:oMath xmlns:m="http://schemas.openxmlformats.org/officeDocument/2006/math">
                    <m:r>
                      <a:rPr lang="en-US" altLang="ja-JP" dirty="0"/>
                      <m:t>−</m:t>
                    </m:r>
                    <m:r>
                      <a:rPr lang="en-US" altLang="ja-JP" dirty="0"/>
                      <m:t> </m:t>
                    </m:r>
                    <m:r>
                      <m:rPr>
                        <m:nor/>
                      </m:rPr>
                      <a:rPr lang="el-GR" altLang="ja-JP" dirty="0"/>
                      <m:t>θ</m:t>
                    </m:r>
                    <m:r>
                      <m:rPr>
                        <m:nor/>
                      </m:rPr>
                      <a:rPr lang="en-US" altLang="ja-JP" baseline="-25000" dirty="0"/>
                      <m:t>1</m:t>
                    </m:r>
                    <m:r>
                      <m:rPr>
                        <m:nor/>
                      </m:rPr>
                      <a:rPr lang="en-US" altLang="ja-JP" b="0" i="0" baseline="-25000" dirty="0" smtClean="0"/>
                      <m:t> </m:t>
                    </m:r>
                    <m:r>
                      <m:rPr>
                        <m:nor/>
                      </m:rPr>
                      <a:rPr lang="en-US" altLang="ja-JP" dirty="0"/>
                      <m:t>||</m:t>
                    </m:r>
                  </m:oMath>
                </a14:m>
                <a:r>
                  <a:rPr lang="en-US" altLang="ja-JP" i="1" baseline="30000" dirty="0"/>
                  <a:t>2 </a:t>
                </a:r>
                <a:r>
                  <a:rPr lang="en-US" altLang="ja-JP" baseline="-25000" dirty="0"/>
                  <a:t>Q</a:t>
                </a:r>
                <a:endParaRPr lang="en-US" altLang="ja-JP" i="1" baseline="-25000" dirty="0"/>
              </a:p>
              <a:p>
                <a:pPr marL="0" indent="0">
                  <a:buNone/>
                </a:pPr>
                <a:endParaRPr lang="en-US" altLang="ja-JP" i="1" dirty="0"/>
              </a:p>
              <a:p>
                <a:pPr>
                  <a:buFontTx/>
                  <a:buChar char="-"/>
                </a:pPr>
                <a:r>
                  <a:rPr lang="en-US" altLang="ja-JP" b="1" i="1" dirty="0" err="1">
                    <a:solidFill>
                      <a:srgbClr val="FF0000"/>
                    </a:solidFill>
                  </a:rPr>
                  <a:t>Kullback-Leibler</a:t>
                </a:r>
                <a:r>
                  <a:rPr lang="en-US" altLang="ja-JP" b="1" i="1" dirty="0">
                    <a:solidFill>
                      <a:srgbClr val="FF0000"/>
                    </a:solidFill>
                  </a:rPr>
                  <a:t> divergence </a:t>
                </a:r>
                <a:r>
                  <a:rPr lang="en-US" altLang="ja-JP" i="1" dirty="0"/>
                  <a:t>from </a:t>
                </a:r>
                <a:r>
                  <a:rPr lang="en-US" altLang="ja-JP" dirty="0"/>
                  <a:t>F(</a:t>
                </a:r>
                <a:r>
                  <a:rPr lang="el-GR" altLang="ja-JP" dirty="0"/>
                  <a:t>θ</a:t>
                </a:r>
                <a:r>
                  <a:rPr lang="en-US" altLang="ja-JP" dirty="0"/>
                  <a:t>)=</a:t>
                </a:r>
                <a:r>
                  <a:rPr lang="el-GR" altLang="ja-JP" dirty="0"/>
                  <a:t> </a:t>
                </a:r>
                <a:r>
                  <a:rPr lang="el-GR" altLang="ja-JP" dirty="0">
                    <a:solidFill>
                      <a:srgbClr val="202124"/>
                    </a:solidFill>
                  </a:rPr>
                  <a:t>Σ</a:t>
                </a:r>
                <a:r>
                  <a:rPr lang="en-US" altLang="ja-JP" baseline="-25000" dirty="0" err="1">
                    <a:solidFill>
                      <a:srgbClr val="202124"/>
                    </a:solidFill>
                  </a:rPr>
                  <a:t>i</a:t>
                </a:r>
                <a:r>
                  <a:rPr lang="el-GR" altLang="ja-JP" dirty="0">
                    <a:solidFill>
                      <a:srgbClr val="202124"/>
                    </a:solidFill>
                  </a:rPr>
                  <a:t> </a:t>
                </a:r>
                <a:r>
                  <a:rPr lang="el-GR" altLang="ja-JP" dirty="0"/>
                  <a:t>θ</a:t>
                </a:r>
                <a:r>
                  <a:rPr lang="en-US" altLang="ja-JP" baseline="-25000" dirty="0" err="1"/>
                  <a:t>i</a:t>
                </a:r>
                <a:r>
                  <a:rPr lang="en-US" altLang="ja-JP" baseline="-25000" dirty="0"/>
                  <a:t> </a:t>
                </a:r>
                <a:r>
                  <a:rPr lang="en-US" altLang="ja-JP" dirty="0"/>
                  <a:t>log(</a:t>
                </a:r>
                <a:r>
                  <a:rPr lang="el-GR" altLang="ja-JP" dirty="0"/>
                  <a:t>θ</a:t>
                </a:r>
                <a:r>
                  <a:rPr lang="en-US" altLang="ja-JP" baseline="-25000" dirty="0" err="1"/>
                  <a:t>i</a:t>
                </a:r>
                <a:r>
                  <a:rPr lang="en-US" altLang="ja-JP" dirty="0"/>
                  <a:t>) , Shannon negentropy: </a:t>
                </a:r>
              </a:p>
              <a:p>
                <a:pPr>
                  <a:buFontTx/>
                  <a:buChar char="-"/>
                </a:pPr>
                <a:endParaRPr lang="en-US" altLang="ja-JP" dirty="0"/>
              </a:p>
              <a:p>
                <a:pPr marL="0" indent="0">
                  <a:buNone/>
                </a:pPr>
                <a:r>
                  <a:rPr lang="en-US" altLang="ja-JP" dirty="0"/>
                  <a:t>B</a:t>
                </a:r>
                <a:r>
                  <a:rPr lang="en-US" altLang="ja-JP" baseline="-25000" dirty="0"/>
                  <a:t>F</a:t>
                </a:r>
                <a:r>
                  <a:rPr lang="en-US" altLang="ja-JP" dirty="0"/>
                  <a:t>(</a:t>
                </a:r>
                <a:r>
                  <a:rPr lang="el-GR" altLang="ja-JP" dirty="0"/>
                  <a:t>θ </a:t>
                </a:r>
                <a:r>
                  <a:rPr lang="en-US" altLang="ja-JP" dirty="0"/>
                  <a:t>:</a:t>
                </a:r>
                <a:r>
                  <a:rPr lang="el-GR" altLang="ja-JP" dirty="0"/>
                  <a:t> θ</a:t>
                </a:r>
                <a:r>
                  <a:rPr lang="en-US" altLang="ja-JP" baseline="30000" dirty="0"/>
                  <a:t>’</a:t>
                </a:r>
                <a:r>
                  <a:rPr lang="en-US" altLang="ja-JP" dirty="0"/>
                  <a:t>) = </a:t>
                </a:r>
                <a:r>
                  <a:rPr lang="el-GR" altLang="ja-JP" dirty="0">
                    <a:solidFill>
                      <a:srgbClr val="202124"/>
                    </a:solidFill>
                  </a:rPr>
                  <a:t>Σ</a:t>
                </a:r>
                <a:r>
                  <a:rPr lang="en-US" altLang="ja-JP" baseline="-25000" dirty="0" err="1">
                    <a:solidFill>
                      <a:srgbClr val="202124"/>
                    </a:solidFill>
                  </a:rPr>
                  <a:t>i</a:t>
                </a:r>
                <a:r>
                  <a:rPr lang="el-GR" altLang="ja-JP" dirty="0">
                    <a:solidFill>
                      <a:srgbClr val="202124"/>
                    </a:solidFill>
                  </a:rPr>
                  <a:t> </a:t>
                </a:r>
                <a:r>
                  <a:rPr lang="en-US" altLang="ja-JP" dirty="0">
                    <a:solidFill>
                      <a:srgbClr val="202124"/>
                    </a:solidFill>
                  </a:rPr>
                  <a:t>{ </a:t>
                </a:r>
                <a:r>
                  <a:rPr lang="el-GR" altLang="ja-JP" dirty="0"/>
                  <a:t>θ</a:t>
                </a:r>
                <a:r>
                  <a:rPr lang="en-US" altLang="ja-JP" baseline="-25000" dirty="0" err="1"/>
                  <a:t>i</a:t>
                </a:r>
                <a:r>
                  <a:rPr lang="en-US" altLang="ja-JP" baseline="-25000" dirty="0"/>
                  <a:t> </a:t>
                </a:r>
                <a:r>
                  <a:rPr lang="en-US" altLang="ja-JP" dirty="0"/>
                  <a:t>log(</a:t>
                </a:r>
                <a:r>
                  <a:rPr lang="el-GR" altLang="ja-JP" dirty="0"/>
                  <a:t>θ</a:t>
                </a:r>
                <a:r>
                  <a:rPr lang="en-US" altLang="ja-JP" baseline="-25000" dirty="0" err="1"/>
                  <a:t>i</a:t>
                </a:r>
                <a:r>
                  <a:rPr lang="en-US" altLang="ja-JP" dirty="0"/>
                  <a:t>/</a:t>
                </a:r>
                <a:r>
                  <a:rPr lang="el-GR" altLang="ja-JP" dirty="0"/>
                  <a:t> θ</a:t>
                </a:r>
                <a:r>
                  <a:rPr lang="en-US" altLang="ja-JP" baseline="-25000" dirty="0" err="1"/>
                  <a:t>i</a:t>
                </a:r>
                <a:r>
                  <a:rPr lang="en-US" altLang="ja-JP" baseline="30000" dirty="0"/>
                  <a:t>’</a:t>
                </a:r>
                <a:r>
                  <a:rPr lang="en-US" altLang="ja-JP" dirty="0"/>
                  <a:t>) +</a:t>
                </a:r>
                <a:r>
                  <a:rPr lang="el-GR" altLang="ja-JP" dirty="0"/>
                  <a:t>θ</a:t>
                </a:r>
                <a:r>
                  <a:rPr lang="en-US" altLang="ja-JP" baseline="-25000" dirty="0" err="1"/>
                  <a:t>i</a:t>
                </a:r>
                <a:r>
                  <a:rPr lang="en-US" altLang="ja-JP" baseline="30000" dirty="0"/>
                  <a:t>’-</a:t>
                </a:r>
                <a:r>
                  <a:rPr lang="el-GR" altLang="ja-JP" dirty="0"/>
                  <a:t>θ</a:t>
                </a:r>
                <a:r>
                  <a:rPr lang="en-US" altLang="ja-JP" baseline="-25000" dirty="0" err="1"/>
                  <a:t>i</a:t>
                </a:r>
                <a:r>
                  <a:rPr lang="en-US" altLang="ja-JP" baseline="30000" dirty="0"/>
                  <a:t>   </a:t>
                </a:r>
                <a:r>
                  <a:rPr lang="en-US" altLang="ja-JP" dirty="0"/>
                  <a:t>} =</a:t>
                </a:r>
                <a:r>
                  <a:rPr lang="en-US" altLang="ja-JP" baseline="30000" dirty="0"/>
                  <a:t>  </a:t>
                </a:r>
                <a:r>
                  <a:rPr lang="el-GR" altLang="ja-JP" dirty="0">
                    <a:solidFill>
                      <a:srgbClr val="202124"/>
                    </a:solidFill>
                  </a:rPr>
                  <a:t>Σ</a:t>
                </a:r>
                <a:r>
                  <a:rPr lang="en-US" altLang="ja-JP" baseline="-25000" dirty="0" err="1">
                    <a:solidFill>
                      <a:srgbClr val="202124"/>
                    </a:solidFill>
                  </a:rPr>
                  <a:t>i</a:t>
                </a:r>
                <a:r>
                  <a:rPr lang="el-GR" altLang="ja-JP" dirty="0">
                    <a:solidFill>
                      <a:srgbClr val="202124"/>
                    </a:solidFill>
                  </a:rPr>
                  <a:t> </a:t>
                </a:r>
                <a:r>
                  <a:rPr lang="el-GR" altLang="ja-JP" dirty="0"/>
                  <a:t>θ</a:t>
                </a:r>
                <a:r>
                  <a:rPr lang="en-US" altLang="ja-JP" baseline="-25000" dirty="0" err="1"/>
                  <a:t>i</a:t>
                </a:r>
                <a:r>
                  <a:rPr lang="en-US" altLang="ja-JP" baseline="-25000" dirty="0"/>
                  <a:t> </a:t>
                </a:r>
                <a:r>
                  <a:rPr lang="en-US" altLang="ja-JP" dirty="0"/>
                  <a:t>log(</a:t>
                </a:r>
                <a:r>
                  <a:rPr lang="el-GR" altLang="ja-JP" dirty="0"/>
                  <a:t>θ</a:t>
                </a:r>
                <a:r>
                  <a:rPr lang="en-US" altLang="ja-JP" baseline="-25000" dirty="0" err="1"/>
                  <a:t>i</a:t>
                </a:r>
                <a:r>
                  <a:rPr lang="en-US" altLang="ja-JP" dirty="0"/>
                  <a:t>/</a:t>
                </a:r>
                <a:r>
                  <a:rPr lang="el-GR" altLang="ja-JP" dirty="0"/>
                  <a:t> θ</a:t>
                </a:r>
                <a:r>
                  <a:rPr lang="en-US" altLang="ja-JP" baseline="-25000" dirty="0" err="1"/>
                  <a:t>i</a:t>
                </a:r>
                <a:r>
                  <a:rPr lang="en-US" altLang="ja-JP" baseline="30000" dirty="0"/>
                  <a:t>’</a:t>
                </a:r>
                <a:r>
                  <a:rPr lang="en-US" altLang="ja-JP" dirty="0"/>
                  <a:t>) </a:t>
                </a:r>
              </a:p>
              <a:p>
                <a:pPr marL="0" indent="0">
                  <a:buNone/>
                </a:pPr>
                <a:endParaRPr lang="en-US" altLang="ja-JP" dirty="0"/>
              </a:p>
              <a:p>
                <a:pPr>
                  <a:buFontTx/>
                  <a:buChar char="-"/>
                </a:pPr>
                <a:r>
                  <a:rPr lang="en-US" altLang="ja-JP" dirty="0"/>
                  <a:t> </a:t>
                </a:r>
                <a:r>
                  <a:rPr lang="en-US" altLang="ja-JP" b="1" i="1" dirty="0">
                    <a:solidFill>
                      <a:srgbClr val="FF0000"/>
                    </a:solidFill>
                  </a:rPr>
                  <a:t>Itakura-Saito divergence  </a:t>
                </a:r>
                <a:r>
                  <a:rPr lang="en-US" altLang="ja-JP" i="1" dirty="0"/>
                  <a:t>from </a:t>
                </a:r>
                <a:r>
                  <a:rPr lang="en-US" altLang="ja-JP" dirty="0"/>
                  <a:t>F(</a:t>
                </a:r>
                <a:r>
                  <a:rPr lang="el-GR" altLang="ja-JP" dirty="0"/>
                  <a:t>θ</a:t>
                </a:r>
                <a:r>
                  <a:rPr lang="en-US" altLang="ja-JP" dirty="0"/>
                  <a:t>)=</a:t>
                </a:r>
                <a:r>
                  <a:rPr lang="el-GR" altLang="ja-JP" dirty="0"/>
                  <a:t> </a:t>
                </a:r>
                <a:r>
                  <a:rPr lang="el-GR" altLang="ja-JP" dirty="0">
                    <a:solidFill>
                      <a:srgbClr val="202124"/>
                    </a:solidFill>
                  </a:rPr>
                  <a:t>Σ</a:t>
                </a:r>
                <a:r>
                  <a:rPr lang="en-US" altLang="ja-JP" baseline="-25000" dirty="0" err="1">
                    <a:solidFill>
                      <a:srgbClr val="202124"/>
                    </a:solidFill>
                  </a:rPr>
                  <a:t>i</a:t>
                </a:r>
                <a:r>
                  <a:rPr lang="el-GR" altLang="ja-JP" dirty="0">
                    <a:solidFill>
                      <a:srgbClr val="202124"/>
                    </a:solidFill>
                  </a:rPr>
                  <a:t> </a:t>
                </a:r>
                <a:r>
                  <a:rPr lang="en-US" altLang="ja-JP" dirty="0"/>
                  <a:t>-log(</a:t>
                </a:r>
                <a:r>
                  <a:rPr lang="el-GR" altLang="ja-JP" dirty="0"/>
                  <a:t>θ</a:t>
                </a:r>
                <a:r>
                  <a:rPr lang="en-US" altLang="ja-JP" baseline="-25000" dirty="0" err="1"/>
                  <a:t>i</a:t>
                </a:r>
                <a:r>
                  <a:rPr lang="en-US" altLang="ja-JP" dirty="0"/>
                  <a:t>), Burg negentropy:</a:t>
                </a:r>
              </a:p>
              <a:p>
                <a:pPr>
                  <a:buFontTx/>
                  <a:buChar char="-"/>
                </a:pPr>
                <a:endParaRPr lang="en-US" altLang="ja-JP" dirty="0"/>
              </a:p>
              <a:p>
                <a:pPr marL="0" indent="0">
                  <a:buNone/>
                </a:pPr>
                <a:r>
                  <a:rPr lang="en-US" altLang="ja-JP" dirty="0"/>
                  <a:t>B</a:t>
                </a:r>
                <a:r>
                  <a:rPr lang="en-US" altLang="ja-JP" baseline="-25000" dirty="0"/>
                  <a:t>F</a:t>
                </a:r>
                <a:r>
                  <a:rPr lang="en-US" altLang="ja-JP" dirty="0"/>
                  <a:t>(</a:t>
                </a:r>
                <a:r>
                  <a:rPr lang="el-GR" altLang="ja-JP" dirty="0"/>
                  <a:t>θ </a:t>
                </a:r>
                <a:r>
                  <a:rPr lang="en-US" altLang="ja-JP" dirty="0"/>
                  <a:t>:</a:t>
                </a:r>
                <a:r>
                  <a:rPr lang="el-GR" altLang="ja-JP" dirty="0"/>
                  <a:t> θ</a:t>
                </a:r>
                <a:r>
                  <a:rPr lang="en-US" altLang="ja-JP" baseline="30000" dirty="0"/>
                  <a:t>’</a:t>
                </a:r>
                <a:r>
                  <a:rPr lang="en-US" altLang="ja-JP" dirty="0"/>
                  <a:t>) = </a:t>
                </a:r>
                <a:r>
                  <a:rPr lang="el-GR" altLang="ja-JP" dirty="0">
                    <a:solidFill>
                      <a:srgbClr val="202124"/>
                    </a:solidFill>
                  </a:rPr>
                  <a:t>Σ</a:t>
                </a:r>
                <a:r>
                  <a:rPr lang="en-US" altLang="ja-JP" baseline="-25000" dirty="0" err="1">
                    <a:solidFill>
                      <a:srgbClr val="202124"/>
                    </a:solidFill>
                  </a:rPr>
                  <a:t>i</a:t>
                </a:r>
                <a:r>
                  <a:rPr lang="en-US" altLang="ja-JP" baseline="-25000" dirty="0">
                    <a:solidFill>
                      <a:srgbClr val="202124"/>
                    </a:solidFill>
                  </a:rPr>
                  <a:t>  </a:t>
                </a:r>
                <a:r>
                  <a:rPr lang="en-US" altLang="ja-JP" dirty="0"/>
                  <a:t>{ (</a:t>
                </a:r>
                <a:r>
                  <a:rPr lang="el-GR" altLang="ja-JP" dirty="0"/>
                  <a:t>θ</a:t>
                </a:r>
                <a:r>
                  <a:rPr lang="en-US" altLang="ja-JP" baseline="-25000" dirty="0" err="1"/>
                  <a:t>i</a:t>
                </a:r>
                <a:r>
                  <a:rPr lang="en-US" altLang="ja-JP" dirty="0"/>
                  <a:t>/</a:t>
                </a:r>
                <a:r>
                  <a:rPr lang="el-GR" altLang="ja-JP" dirty="0"/>
                  <a:t> θ</a:t>
                </a:r>
                <a:r>
                  <a:rPr lang="en-US" altLang="ja-JP" baseline="-25000" dirty="0" err="1"/>
                  <a:t>i</a:t>
                </a:r>
                <a:r>
                  <a:rPr lang="en-US" altLang="ja-JP" baseline="30000" dirty="0"/>
                  <a:t>’</a:t>
                </a:r>
                <a:r>
                  <a:rPr lang="en-US" altLang="ja-JP" dirty="0"/>
                  <a:t>) – log (</a:t>
                </a:r>
                <a:r>
                  <a:rPr lang="el-GR" altLang="ja-JP" dirty="0"/>
                  <a:t>θ</a:t>
                </a:r>
                <a:r>
                  <a:rPr lang="en-US" altLang="ja-JP" baseline="-25000" dirty="0" err="1"/>
                  <a:t>i</a:t>
                </a:r>
                <a:r>
                  <a:rPr lang="en-US" altLang="ja-JP" baseline="30000" dirty="0"/>
                  <a:t>’</a:t>
                </a:r>
                <a:r>
                  <a:rPr lang="en-US" altLang="ja-JP" dirty="0"/>
                  <a:t>/</a:t>
                </a:r>
                <a:r>
                  <a:rPr lang="el-GR" altLang="ja-JP" dirty="0"/>
                  <a:t> θ</a:t>
                </a:r>
                <a:r>
                  <a:rPr lang="en-US" altLang="ja-JP" baseline="-25000" dirty="0" err="1"/>
                  <a:t>i</a:t>
                </a:r>
                <a:r>
                  <a:rPr lang="en-US" altLang="ja-JP" dirty="0"/>
                  <a:t>) -1 }</a:t>
                </a:r>
              </a:p>
              <a:p>
                <a:endParaRPr kumimoji="1" lang="ja-JP" altLang="en-US" dirty="0"/>
              </a:p>
            </p:txBody>
          </p:sp>
        </mc:Choice>
        <mc:Fallback>
          <p:sp>
            <p:nvSpPr>
              <p:cNvPr id="3" name="Content Placeholder 2">
                <a:extLst>
                  <a:ext uri="{FF2B5EF4-FFF2-40B4-BE49-F238E27FC236}">
                    <a16:creationId xmlns:a16="http://schemas.microsoft.com/office/drawing/2014/main" id="{0C2DFFD1-A390-6667-424D-9967E702F9D2}"/>
                  </a:ext>
                </a:extLst>
              </p:cNvPr>
              <p:cNvSpPr>
                <a:spLocks noGrp="1" noRot="1" noChangeAspect="1" noMove="1" noResize="1" noEditPoints="1" noAdjustHandles="1" noChangeArrowheads="1" noChangeShapeType="1" noTextEdit="1"/>
              </p:cNvSpPr>
              <p:nvPr>
                <p:ph idx="1"/>
              </p:nvPr>
            </p:nvSpPr>
            <p:spPr>
              <a:xfrm>
                <a:off x="325244" y="1253330"/>
                <a:ext cx="11866756" cy="5380252"/>
              </a:xfrm>
              <a:blipFill>
                <a:blip r:embed="rId2"/>
                <a:stretch>
                  <a:fillRect l="-873" t="-2494"/>
                </a:stretch>
              </a:blipFill>
            </p:spPr>
            <p:txBody>
              <a:bodyPr/>
              <a:lstStyle/>
              <a:p>
                <a:r>
                  <a:rPr lang="ja-JP" altLang="en-US">
                    <a:noFill/>
                  </a:rPr>
                  <a:t> </a:t>
                </a:r>
              </a:p>
            </p:txBody>
          </p:sp>
        </mc:Fallback>
      </mc:AlternateContent>
      <p:pic>
        <p:nvPicPr>
          <p:cNvPr id="4" name="Picture 4" descr="Telecom Stock Illustrations – 19,397 Telecom Stock Illustrations, Vectors &amp;  Clipart - Dreamstime">
            <a:extLst>
              <a:ext uri="{FF2B5EF4-FFF2-40B4-BE49-F238E27FC236}">
                <a16:creationId xmlns:a16="http://schemas.microsoft.com/office/drawing/2014/main" id="{C02E93DB-E58D-2D98-90C8-F14B5D945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1354" y="3803854"/>
            <a:ext cx="1193181" cy="11931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eadphone svg, png, jpg, eps, pdf, clipart, vector - Etsy 日本">
            <a:extLst>
              <a:ext uri="{FF2B5EF4-FFF2-40B4-BE49-F238E27FC236}">
                <a16:creationId xmlns:a16="http://schemas.microsoft.com/office/drawing/2014/main" id="{AAA0319E-BB39-F875-BFF8-EC7CF46131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2955" y="5572508"/>
            <a:ext cx="1369954" cy="11000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Download Math, Graph, Geometry. Royalty-Free Vector Graphic - Pixabay">
            <a:extLst>
              <a:ext uri="{FF2B5EF4-FFF2-40B4-BE49-F238E27FC236}">
                <a16:creationId xmlns:a16="http://schemas.microsoft.com/office/drawing/2014/main" id="{089BFED4-2146-1C19-D0E9-8D59DC4E2B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9633" y="2295852"/>
            <a:ext cx="916502" cy="93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32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CDAEFF-F865-C0C4-4C78-5FD6FD42B181}"/>
              </a:ext>
            </a:extLst>
          </p:cNvPr>
          <p:cNvSpPr>
            <a:spLocks noGrp="1"/>
          </p:cNvSpPr>
          <p:nvPr>
            <p:ph type="title"/>
          </p:nvPr>
        </p:nvSpPr>
        <p:spPr>
          <a:xfrm>
            <a:off x="159834" y="108647"/>
            <a:ext cx="11193966" cy="1325563"/>
          </a:xfrm>
        </p:spPr>
        <p:txBody>
          <a:bodyPr>
            <a:normAutofit/>
          </a:bodyPr>
          <a:lstStyle/>
          <a:p>
            <a:r>
              <a:rPr kumimoji="1" lang="en-US" altLang="ja-JP" sz="4000" b="1" dirty="0">
                <a:solidFill>
                  <a:schemeClr val="accent4"/>
                </a:solidFill>
              </a:rPr>
              <a:t>Families of Bregman divergences: </a:t>
            </a:r>
            <a:r>
              <a:rPr lang="el-GR" altLang="ja-JP" sz="4000" b="1" dirty="0">
                <a:solidFill>
                  <a:srgbClr val="FF0000"/>
                </a:solidFill>
              </a:rPr>
              <a:t>β</a:t>
            </a:r>
            <a:r>
              <a:rPr lang="en-US" altLang="ja-JP" sz="4000" b="1" dirty="0">
                <a:solidFill>
                  <a:srgbClr val="FF0000"/>
                </a:solidFill>
              </a:rPr>
              <a:t>-divergences</a:t>
            </a:r>
            <a:r>
              <a:rPr kumimoji="1" lang="en-US" altLang="ja-JP" sz="4000" b="1" dirty="0">
                <a:solidFill>
                  <a:schemeClr val="accent4"/>
                </a:solidFill>
              </a:rPr>
              <a:t>  </a:t>
            </a:r>
            <a:endParaRPr kumimoji="1" lang="ja-JP" altLang="en-US" sz="4000" b="1" dirty="0">
              <a:solidFill>
                <a:schemeClr val="accent4"/>
              </a:solidFill>
            </a:endParaRPr>
          </a:p>
        </p:txBody>
      </p:sp>
      <p:sp>
        <p:nvSpPr>
          <p:cNvPr id="5" name="Content Placeholder 2">
            <a:extLst>
              <a:ext uri="{FF2B5EF4-FFF2-40B4-BE49-F238E27FC236}">
                <a16:creationId xmlns:a16="http://schemas.microsoft.com/office/drawing/2014/main" id="{04CEFD05-3CBC-64EC-229A-F04132D3D4F5}"/>
              </a:ext>
            </a:extLst>
          </p:cNvPr>
          <p:cNvSpPr txBox="1">
            <a:spLocks/>
          </p:cNvSpPr>
          <p:nvPr/>
        </p:nvSpPr>
        <p:spPr>
          <a:xfrm>
            <a:off x="274134" y="1110517"/>
            <a:ext cx="9889274" cy="53802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 </a:t>
            </a:r>
          </a:p>
          <a:p>
            <a:pPr marL="0" indent="0">
              <a:buFont typeface="Arial" panose="020B0604020202020204" pitchFamily="34" charset="0"/>
              <a:buNone/>
            </a:pPr>
            <a:endParaRPr lang="en-US" altLang="ja-JP" i="1" dirty="0"/>
          </a:p>
          <a:p>
            <a:pPr>
              <a:buFontTx/>
              <a:buChar char="-"/>
            </a:pPr>
            <a:r>
              <a:rPr lang="en-US" altLang="ja-JP" b="1" i="1" dirty="0">
                <a:solidFill>
                  <a:srgbClr val="FF0000"/>
                </a:solidFill>
              </a:rPr>
              <a:t>squared Euclidean divergence</a:t>
            </a:r>
            <a:endParaRPr lang="en-US" altLang="ja-JP" i="1" dirty="0"/>
          </a:p>
          <a:p>
            <a:pPr marL="0" indent="0">
              <a:buFont typeface="Arial" panose="020B0604020202020204" pitchFamily="34" charset="0"/>
              <a:buNone/>
            </a:pPr>
            <a:endParaRPr lang="en-US" altLang="ja-JP" i="1" dirty="0"/>
          </a:p>
          <a:p>
            <a:pPr>
              <a:buFontTx/>
              <a:buChar char="-"/>
            </a:pPr>
            <a:r>
              <a:rPr lang="en-US" altLang="ja-JP" b="1" i="1" dirty="0" err="1">
                <a:solidFill>
                  <a:srgbClr val="FF0000"/>
                </a:solidFill>
              </a:rPr>
              <a:t>Kullback-Leibler</a:t>
            </a:r>
            <a:r>
              <a:rPr lang="en-US" altLang="ja-JP" b="1" i="1" dirty="0">
                <a:solidFill>
                  <a:srgbClr val="FF0000"/>
                </a:solidFill>
              </a:rPr>
              <a:t> divergence</a:t>
            </a:r>
            <a:endParaRPr lang="en-US" altLang="ja-JP" dirty="0"/>
          </a:p>
          <a:p>
            <a:pPr marL="0" indent="0">
              <a:buFont typeface="Arial" panose="020B0604020202020204" pitchFamily="34" charset="0"/>
              <a:buNone/>
            </a:pPr>
            <a:r>
              <a:rPr lang="en-US" altLang="ja-JP" dirty="0"/>
              <a:t> </a:t>
            </a:r>
          </a:p>
          <a:p>
            <a:pPr>
              <a:buFontTx/>
              <a:buChar char="-"/>
            </a:pPr>
            <a:r>
              <a:rPr lang="en-US" altLang="ja-JP" dirty="0"/>
              <a:t> </a:t>
            </a:r>
            <a:r>
              <a:rPr lang="en-US" altLang="ja-JP" b="1" i="1" dirty="0">
                <a:solidFill>
                  <a:srgbClr val="FF0000"/>
                </a:solidFill>
              </a:rPr>
              <a:t>Itakura-Saito divergence</a:t>
            </a:r>
            <a:endParaRPr lang="en-US" altLang="ja-JP" dirty="0"/>
          </a:p>
          <a:p>
            <a:pPr>
              <a:buFontTx/>
              <a:buChar char="-"/>
            </a:pPr>
            <a:endParaRPr lang="en-US" altLang="ja-JP" dirty="0"/>
          </a:p>
          <a:p>
            <a:pPr marL="0" indent="0">
              <a:buNone/>
            </a:pPr>
            <a:endParaRPr lang="en-US" altLang="ja-JP" dirty="0"/>
          </a:p>
          <a:p>
            <a:pPr marL="0" indent="0">
              <a:buNone/>
            </a:pPr>
            <a:r>
              <a:rPr lang="en-US" altLang="ja-JP" dirty="0"/>
              <a:t>Generator F</a:t>
            </a:r>
            <a:r>
              <a:rPr lang="el-GR" altLang="ja-JP" baseline="-25000" dirty="0"/>
              <a:t>β</a:t>
            </a:r>
            <a:r>
              <a:rPr lang="en-US" altLang="ja-JP" dirty="0"/>
              <a:t>(</a:t>
            </a:r>
            <a:r>
              <a:rPr lang="el-GR" altLang="ja-JP" dirty="0"/>
              <a:t>θ</a:t>
            </a:r>
            <a:r>
              <a:rPr lang="en-US" altLang="ja-JP" dirty="0"/>
              <a:t>)=</a:t>
            </a:r>
            <a:r>
              <a:rPr lang="el-GR" altLang="ja-JP" dirty="0"/>
              <a:t> θ</a:t>
            </a:r>
            <a:r>
              <a:rPr lang="el-GR" altLang="ja-JP" baseline="30000" dirty="0"/>
              <a:t>β</a:t>
            </a:r>
            <a:r>
              <a:rPr lang="en-US" altLang="ja-JP" dirty="0"/>
              <a:t>/(</a:t>
            </a:r>
            <a:r>
              <a:rPr lang="el-GR" altLang="ja-JP" dirty="0"/>
              <a:t>β</a:t>
            </a:r>
            <a:r>
              <a:rPr lang="en-US" altLang="ja-JP" dirty="0"/>
              <a:t>(</a:t>
            </a:r>
            <a:r>
              <a:rPr lang="el-GR" altLang="ja-JP" dirty="0"/>
              <a:t>β</a:t>
            </a:r>
            <a:r>
              <a:rPr lang="en-US" altLang="ja-JP" dirty="0"/>
              <a:t>-1)) – </a:t>
            </a:r>
            <a:r>
              <a:rPr lang="el-GR" altLang="ja-JP" dirty="0"/>
              <a:t>θ</a:t>
            </a:r>
            <a:r>
              <a:rPr lang="en-US" altLang="ja-JP" dirty="0"/>
              <a:t>/ (</a:t>
            </a:r>
            <a:r>
              <a:rPr lang="el-GR" altLang="ja-JP" dirty="0"/>
              <a:t>β</a:t>
            </a:r>
            <a:r>
              <a:rPr lang="en-US" altLang="ja-JP" dirty="0"/>
              <a:t>-1) + 1/</a:t>
            </a:r>
            <a:r>
              <a:rPr lang="el-GR" altLang="ja-JP" dirty="0"/>
              <a:t> β</a:t>
            </a:r>
            <a:endParaRPr lang="en-US" altLang="ja-JP" dirty="0"/>
          </a:p>
          <a:p>
            <a:pPr marL="0" indent="0">
              <a:buNone/>
            </a:pPr>
            <a:endParaRPr lang="en-US" altLang="ja-JP" dirty="0"/>
          </a:p>
          <a:p>
            <a:pPr marL="0" indent="0">
              <a:buNone/>
            </a:pPr>
            <a:r>
              <a:rPr lang="el-GR" altLang="ja-JP" dirty="0"/>
              <a:t>β</a:t>
            </a:r>
            <a:r>
              <a:rPr lang="en-US" altLang="ja-JP" dirty="0"/>
              <a:t>-divergence: B</a:t>
            </a:r>
            <a:r>
              <a:rPr lang="en-US" altLang="ja-JP" baseline="-25000" dirty="0"/>
              <a:t>F</a:t>
            </a:r>
            <a:r>
              <a:rPr lang="el-GR" altLang="ja-JP" baseline="-25000" dirty="0"/>
              <a:t>β</a:t>
            </a:r>
            <a:r>
              <a:rPr lang="en-US" altLang="ja-JP" dirty="0"/>
              <a:t>(</a:t>
            </a:r>
            <a:r>
              <a:rPr lang="el-GR" altLang="ja-JP" dirty="0"/>
              <a:t>θ</a:t>
            </a:r>
            <a:r>
              <a:rPr lang="en-US" altLang="ja-JP" baseline="-25000" dirty="0"/>
              <a:t>1</a:t>
            </a:r>
            <a:r>
              <a:rPr lang="en-US" altLang="ja-JP" dirty="0"/>
              <a:t>:</a:t>
            </a:r>
            <a:r>
              <a:rPr lang="el-GR" altLang="ja-JP" dirty="0"/>
              <a:t> θ</a:t>
            </a:r>
            <a:r>
              <a:rPr lang="en-US" altLang="ja-JP" baseline="-25000" dirty="0"/>
              <a:t>2</a:t>
            </a:r>
            <a:r>
              <a:rPr lang="en-US" altLang="ja-JP" dirty="0"/>
              <a:t>)= </a:t>
            </a:r>
            <a:r>
              <a:rPr lang="el-GR" altLang="ja-JP" dirty="0"/>
              <a:t>θ</a:t>
            </a:r>
            <a:r>
              <a:rPr lang="en-US" altLang="ja-JP" baseline="-25000" dirty="0"/>
              <a:t>1</a:t>
            </a:r>
            <a:r>
              <a:rPr lang="el-GR" altLang="ja-JP" baseline="-25000" dirty="0"/>
              <a:t> </a:t>
            </a:r>
            <a:r>
              <a:rPr lang="el-GR" altLang="ja-JP" baseline="30000" dirty="0"/>
              <a:t>β</a:t>
            </a:r>
            <a:r>
              <a:rPr lang="en-US" altLang="ja-JP" baseline="30000" dirty="0"/>
              <a:t>+</a:t>
            </a:r>
            <a:r>
              <a:rPr lang="en-US" altLang="ja-JP" dirty="0"/>
              <a:t> (</a:t>
            </a:r>
            <a:r>
              <a:rPr lang="el-GR" altLang="ja-JP" dirty="0"/>
              <a:t>β</a:t>
            </a:r>
            <a:r>
              <a:rPr lang="en-US" altLang="ja-JP" dirty="0"/>
              <a:t>-1) </a:t>
            </a:r>
            <a:r>
              <a:rPr lang="el-GR" altLang="ja-JP" dirty="0"/>
              <a:t>θ</a:t>
            </a:r>
            <a:r>
              <a:rPr lang="en-US" altLang="ja-JP" baseline="-25000" dirty="0"/>
              <a:t>2</a:t>
            </a:r>
            <a:r>
              <a:rPr lang="el-GR" altLang="ja-JP" dirty="0"/>
              <a:t> </a:t>
            </a:r>
            <a:r>
              <a:rPr lang="el-GR" altLang="ja-JP" baseline="30000" dirty="0"/>
              <a:t>β</a:t>
            </a:r>
            <a:r>
              <a:rPr lang="en-US" altLang="ja-JP" dirty="0"/>
              <a:t>-</a:t>
            </a:r>
            <a:r>
              <a:rPr lang="el-GR" altLang="ja-JP" dirty="0"/>
              <a:t> β θ</a:t>
            </a:r>
            <a:r>
              <a:rPr lang="en-US" altLang="ja-JP" baseline="-25000" dirty="0"/>
              <a:t>1</a:t>
            </a:r>
            <a:r>
              <a:rPr lang="el-GR" altLang="ja-JP" dirty="0"/>
              <a:t> θ</a:t>
            </a:r>
            <a:r>
              <a:rPr lang="en-US" altLang="ja-JP" baseline="-25000" dirty="0"/>
              <a:t>2</a:t>
            </a:r>
            <a:r>
              <a:rPr lang="el-GR" altLang="ja-JP" dirty="0"/>
              <a:t> </a:t>
            </a:r>
            <a:r>
              <a:rPr lang="el-GR" altLang="ja-JP" baseline="30000" dirty="0"/>
              <a:t>β</a:t>
            </a:r>
            <a:r>
              <a:rPr lang="en-US" altLang="ja-JP" baseline="30000" dirty="0"/>
              <a:t>-1</a:t>
            </a:r>
          </a:p>
          <a:p>
            <a:pPr marL="0" indent="0">
              <a:buNone/>
            </a:pPr>
            <a:endParaRPr lang="en-US" altLang="ja-JP" baseline="30000" dirty="0"/>
          </a:p>
          <a:p>
            <a:pPr marL="0" indent="0">
              <a:buNone/>
            </a:pPr>
            <a:r>
              <a:rPr lang="en-US" altLang="ja-JP" dirty="0"/>
              <a:t>Learn/tune scalar parameter</a:t>
            </a:r>
            <a:r>
              <a:rPr lang="el-GR" altLang="ja-JP" dirty="0"/>
              <a:t>β</a:t>
            </a:r>
            <a:r>
              <a:rPr lang="en-US" altLang="ja-JP" dirty="0"/>
              <a:t> depending on applications </a:t>
            </a:r>
          </a:p>
          <a:p>
            <a:endParaRPr lang="ja-JP" altLang="en-US" dirty="0"/>
          </a:p>
        </p:txBody>
      </p:sp>
      <p:cxnSp>
        <p:nvCxnSpPr>
          <p:cNvPr id="7" name="Straight Arrow Connector 6">
            <a:extLst>
              <a:ext uri="{FF2B5EF4-FFF2-40B4-BE49-F238E27FC236}">
                <a16:creationId xmlns:a16="http://schemas.microsoft.com/office/drawing/2014/main" id="{4107E045-0769-762A-87C5-11370E69266C}"/>
              </a:ext>
            </a:extLst>
          </p:cNvPr>
          <p:cNvCxnSpPr/>
          <p:nvPr/>
        </p:nvCxnSpPr>
        <p:spPr>
          <a:xfrm flipV="1">
            <a:off x="7103327" y="1349297"/>
            <a:ext cx="0" cy="270974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EA63AF-7066-4533-94FD-CF8B13C9BB96}"/>
              </a:ext>
            </a:extLst>
          </p:cNvPr>
          <p:cNvSpPr txBox="1"/>
          <p:nvPr/>
        </p:nvSpPr>
        <p:spPr>
          <a:xfrm>
            <a:off x="7298473" y="1660860"/>
            <a:ext cx="6122018" cy="369332"/>
          </a:xfrm>
          <a:prstGeom prst="rect">
            <a:avLst/>
          </a:prstGeom>
          <a:noFill/>
        </p:spPr>
        <p:txBody>
          <a:bodyPr wrap="square">
            <a:spAutoFit/>
          </a:bodyPr>
          <a:lstStyle/>
          <a:p>
            <a:r>
              <a:rPr lang="el-GR" altLang="ja-JP" dirty="0"/>
              <a:t>β</a:t>
            </a:r>
            <a:r>
              <a:rPr lang="en-US" altLang="ja-JP" dirty="0"/>
              <a:t>=2</a:t>
            </a:r>
            <a:endParaRPr lang="ja-JP" altLang="en-US" dirty="0"/>
          </a:p>
        </p:txBody>
      </p:sp>
      <p:sp>
        <p:nvSpPr>
          <p:cNvPr id="11" name="TextBox 10">
            <a:extLst>
              <a:ext uri="{FF2B5EF4-FFF2-40B4-BE49-F238E27FC236}">
                <a16:creationId xmlns:a16="http://schemas.microsoft.com/office/drawing/2014/main" id="{EA44911F-EB51-E83C-F79D-2DE1C023CFD3}"/>
              </a:ext>
            </a:extLst>
          </p:cNvPr>
          <p:cNvSpPr txBox="1"/>
          <p:nvPr/>
        </p:nvSpPr>
        <p:spPr>
          <a:xfrm>
            <a:off x="7298473" y="2680057"/>
            <a:ext cx="6735336" cy="369332"/>
          </a:xfrm>
          <a:prstGeom prst="rect">
            <a:avLst/>
          </a:prstGeom>
          <a:noFill/>
        </p:spPr>
        <p:txBody>
          <a:bodyPr wrap="square">
            <a:spAutoFit/>
          </a:bodyPr>
          <a:lstStyle/>
          <a:p>
            <a:r>
              <a:rPr lang="el-GR" altLang="ja-JP" dirty="0"/>
              <a:t>β</a:t>
            </a:r>
            <a:r>
              <a:rPr lang="en-US" altLang="ja-JP" dirty="0"/>
              <a:t>=1</a:t>
            </a:r>
            <a:endParaRPr lang="ja-JP" altLang="en-US" dirty="0"/>
          </a:p>
        </p:txBody>
      </p:sp>
      <p:sp>
        <p:nvSpPr>
          <p:cNvPr id="13" name="TextBox 12">
            <a:extLst>
              <a:ext uri="{FF2B5EF4-FFF2-40B4-BE49-F238E27FC236}">
                <a16:creationId xmlns:a16="http://schemas.microsoft.com/office/drawing/2014/main" id="{CEA060B5-458F-0118-1ECA-0D28DF47FC3E}"/>
              </a:ext>
            </a:extLst>
          </p:cNvPr>
          <p:cNvSpPr txBox="1"/>
          <p:nvPr/>
        </p:nvSpPr>
        <p:spPr>
          <a:xfrm>
            <a:off x="7360270" y="3633304"/>
            <a:ext cx="7086600" cy="369332"/>
          </a:xfrm>
          <a:prstGeom prst="rect">
            <a:avLst/>
          </a:prstGeom>
          <a:noFill/>
        </p:spPr>
        <p:txBody>
          <a:bodyPr wrap="square">
            <a:spAutoFit/>
          </a:bodyPr>
          <a:lstStyle/>
          <a:p>
            <a:r>
              <a:rPr lang="el-GR" altLang="ja-JP" dirty="0"/>
              <a:t>β</a:t>
            </a:r>
            <a:r>
              <a:rPr lang="en-US" altLang="ja-JP" dirty="0"/>
              <a:t>=0</a:t>
            </a:r>
            <a:r>
              <a:rPr lang="en-US" altLang="ja-JP" b="1" i="1" dirty="0">
                <a:solidFill>
                  <a:srgbClr val="FF0000"/>
                </a:solidFill>
              </a:rPr>
              <a:t> </a:t>
            </a:r>
            <a:endParaRPr lang="ja-JP" altLang="en-US" dirty="0"/>
          </a:p>
        </p:txBody>
      </p:sp>
      <p:sp>
        <p:nvSpPr>
          <p:cNvPr id="14" name="Oval 13">
            <a:extLst>
              <a:ext uri="{FF2B5EF4-FFF2-40B4-BE49-F238E27FC236}">
                <a16:creationId xmlns:a16="http://schemas.microsoft.com/office/drawing/2014/main" id="{9EABB100-82C8-DD0A-23C4-4759E7B3AD32}"/>
              </a:ext>
            </a:extLst>
          </p:cNvPr>
          <p:cNvSpPr/>
          <p:nvPr/>
        </p:nvSpPr>
        <p:spPr>
          <a:xfrm>
            <a:off x="6957386" y="1736621"/>
            <a:ext cx="291881" cy="2822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Oval 14">
            <a:extLst>
              <a:ext uri="{FF2B5EF4-FFF2-40B4-BE49-F238E27FC236}">
                <a16:creationId xmlns:a16="http://schemas.microsoft.com/office/drawing/2014/main" id="{0C30B3F0-0517-944E-CD69-B6279884411C}"/>
              </a:ext>
            </a:extLst>
          </p:cNvPr>
          <p:cNvSpPr/>
          <p:nvPr/>
        </p:nvSpPr>
        <p:spPr>
          <a:xfrm>
            <a:off x="6967072" y="2683872"/>
            <a:ext cx="291881" cy="2822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Oval 15">
            <a:extLst>
              <a:ext uri="{FF2B5EF4-FFF2-40B4-BE49-F238E27FC236}">
                <a16:creationId xmlns:a16="http://schemas.microsoft.com/office/drawing/2014/main" id="{1BBA077B-D212-DFAB-A0F9-9ED9D9556D2D}"/>
              </a:ext>
            </a:extLst>
          </p:cNvPr>
          <p:cNvSpPr/>
          <p:nvPr/>
        </p:nvSpPr>
        <p:spPr>
          <a:xfrm>
            <a:off x="6939918" y="3659523"/>
            <a:ext cx="291881" cy="2822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1155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E7C9-0E4A-72C5-3C55-6CD349D3DE9C}"/>
              </a:ext>
            </a:extLst>
          </p:cNvPr>
          <p:cNvSpPr>
            <a:spLocks noGrp="1"/>
          </p:cNvSpPr>
          <p:nvPr>
            <p:ph type="title"/>
          </p:nvPr>
        </p:nvSpPr>
        <p:spPr>
          <a:xfrm>
            <a:off x="102219" y="0"/>
            <a:ext cx="11987561" cy="1325563"/>
          </a:xfrm>
        </p:spPr>
        <p:txBody>
          <a:bodyPr/>
          <a:lstStyle/>
          <a:p>
            <a:r>
              <a:rPr kumimoji="1" lang="en-US" altLang="ja-JP" b="1" dirty="0">
                <a:solidFill>
                  <a:schemeClr val="accent4"/>
                </a:solidFill>
              </a:rPr>
              <a:t>Relative entropy between Gaussian distributions?</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C518C8B0-3EDC-B0FD-0A91-3DE9A2CA98D0}"/>
              </a:ext>
            </a:extLst>
          </p:cNvPr>
          <p:cNvSpPr>
            <a:spLocks noGrp="1"/>
          </p:cNvSpPr>
          <p:nvPr>
            <p:ph idx="1"/>
          </p:nvPr>
        </p:nvSpPr>
        <p:spPr>
          <a:xfrm>
            <a:off x="278780" y="1223459"/>
            <a:ext cx="11634440" cy="4586326"/>
          </a:xfrm>
        </p:spPr>
        <p:txBody>
          <a:bodyPr/>
          <a:lstStyle/>
          <a:p>
            <a:r>
              <a:rPr kumimoji="1" lang="en-US" altLang="ja-JP" dirty="0"/>
              <a:t>Relative entropy </a:t>
            </a:r>
            <a:r>
              <a:rPr lang="en-US" altLang="ja-JP" dirty="0"/>
              <a:t>=</a:t>
            </a:r>
            <a:r>
              <a:rPr kumimoji="1" lang="en-US" altLang="ja-JP" dirty="0"/>
              <a:t> </a:t>
            </a:r>
            <a:r>
              <a:rPr kumimoji="1" lang="en-US" altLang="ja-JP" b="1" dirty="0"/>
              <a:t>cross-entropy</a:t>
            </a:r>
            <a:r>
              <a:rPr kumimoji="1" lang="en-US" altLang="ja-JP" dirty="0"/>
              <a:t> minus </a:t>
            </a:r>
            <a:r>
              <a:rPr kumimoji="1" lang="en-US" altLang="ja-JP" b="1" dirty="0"/>
              <a:t>entropy</a:t>
            </a:r>
            <a:r>
              <a:rPr kumimoji="1" lang="en-US" altLang="ja-JP" dirty="0"/>
              <a:t>, a dissimilarity measure in information theory, statistics, ML, etc.</a:t>
            </a:r>
          </a:p>
          <a:p>
            <a:pPr marL="0" indent="0">
              <a:buNone/>
            </a:pPr>
            <a:r>
              <a:rPr lang="en-US" altLang="ja-JP" dirty="0"/>
              <a:t>   called </a:t>
            </a:r>
            <a:r>
              <a:rPr lang="en-US" altLang="ja-JP" b="1" dirty="0" err="1"/>
              <a:t>Kullback-Leibler</a:t>
            </a:r>
            <a:r>
              <a:rPr lang="en-US" altLang="ja-JP" b="1" dirty="0"/>
              <a:t> divergence </a:t>
            </a:r>
            <a:r>
              <a:rPr lang="en-US" altLang="ja-JP" dirty="0"/>
              <a:t>in information theory</a:t>
            </a:r>
            <a:r>
              <a:rPr lang="en-US" altLang="ja-JP" b="1" dirty="0"/>
              <a:t>:</a:t>
            </a:r>
          </a:p>
          <a:p>
            <a:pPr marL="0" indent="0">
              <a:buNone/>
            </a:pPr>
            <a:r>
              <a:rPr lang="en-US" altLang="ja-JP" dirty="0"/>
              <a:t> </a:t>
            </a:r>
            <a:endParaRPr kumimoji="1" lang="en-US" altLang="ja-JP" dirty="0"/>
          </a:p>
          <a:p>
            <a:pPr marL="0" indent="0">
              <a:buNone/>
            </a:pPr>
            <a:endParaRPr lang="en-US" altLang="ja-JP" dirty="0"/>
          </a:p>
          <a:p>
            <a:endParaRPr lang="en-US" altLang="ja-JP" dirty="0"/>
          </a:p>
          <a:p>
            <a:r>
              <a:rPr lang="en-US" altLang="ja-JP" sz="2400" i="1" dirty="0"/>
              <a:t>How to calculate the KLD between multivariate Gaussian distributions?</a:t>
            </a:r>
            <a:endParaRPr kumimoji="1" lang="ja-JP" altLang="en-US" sz="2400" i="1" dirty="0"/>
          </a:p>
        </p:txBody>
      </p:sp>
      <p:pic>
        <p:nvPicPr>
          <p:cNvPr id="4" name="Picture 2" descr="Image result for kullback-leibler divergence formula">
            <a:extLst>
              <a:ext uri="{FF2B5EF4-FFF2-40B4-BE49-F238E27FC236}">
                <a16:creationId xmlns:a16="http://schemas.microsoft.com/office/drawing/2014/main" id="{50085C7A-CA45-0BA0-B9F8-A16D1EF40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74" y="2772732"/>
            <a:ext cx="2997991" cy="11251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9D02F2-3DCC-318F-0EDC-62025CAF4E84}"/>
              </a:ext>
            </a:extLst>
          </p:cNvPr>
          <p:cNvSpPr txBox="1"/>
          <p:nvPr/>
        </p:nvSpPr>
        <p:spPr>
          <a:xfrm>
            <a:off x="6900057" y="3686145"/>
            <a:ext cx="4552849" cy="400110"/>
          </a:xfrm>
          <a:prstGeom prst="rect">
            <a:avLst/>
          </a:prstGeom>
          <a:noFill/>
        </p:spPr>
        <p:txBody>
          <a:bodyPr wrap="none" rtlCol="0">
            <a:spAutoFit/>
          </a:bodyPr>
          <a:lstStyle/>
          <a:p>
            <a:r>
              <a:rPr kumimoji="1" lang="en-US" altLang="ja-JP" sz="2000" b="1" dirty="0">
                <a:solidFill>
                  <a:srgbClr val="FF0000"/>
                </a:solidFill>
              </a:rPr>
              <a:t>KLD integrals </a:t>
            </a:r>
            <a:r>
              <a:rPr lang="ja-JP" altLang="en-US" sz="2000" b="1" dirty="0">
                <a:solidFill>
                  <a:srgbClr val="FF0000"/>
                </a:solidFill>
                <a:latin typeface="Source Sans Pro" panose="020B0503030403020204" pitchFamily="34" charset="0"/>
              </a:rPr>
              <a:t>∫  </a:t>
            </a:r>
            <a:r>
              <a:rPr kumimoji="1" lang="en-US" altLang="ja-JP" sz="2000" b="1" dirty="0">
                <a:solidFill>
                  <a:srgbClr val="FF0000"/>
                </a:solidFill>
              </a:rPr>
              <a:t>is non-trivial but….</a:t>
            </a:r>
            <a:endParaRPr kumimoji="1" lang="ja-JP" altLang="en-US" sz="2000" b="1" dirty="0">
              <a:solidFill>
                <a:srgbClr val="FF0000"/>
              </a:solidFill>
            </a:endParaRPr>
          </a:p>
        </p:txBody>
      </p:sp>
      <p:sp>
        <p:nvSpPr>
          <p:cNvPr id="7" name="AutoShape 4" descr="Output image">
            <a:extLst>
              <a:ext uri="{FF2B5EF4-FFF2-40B4-BE49-F238E27FC236}">
                <a16:creationId xmlns:a16="http://schemas.microsoft.com/office/drawing/2014/main" id="{F4B3C477-DAD9-05A0-786C-41398E7AB5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AutoShape 6" descr="Output image">
            <a:extLst>
              <a:ext uri="{FF2B5EF4-FFF2-40B4-BE49-F238E27FC236}">
                <a16:creationId xmlns:a16="http://schemas.microsoft.com/office/drawing/2014/main" id="{FF35AB4C-B955-FD9B-94B7-C67F49143CE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AutoShape 8" descr="Output image">
            <a:extLst>
              <a:ext uri="{FF2B5EF4-FFF2-40B4-BE49-F238E27FC236}">
                <a16:creationId xmlns:a16="http://schemas.microsoft.com/office/drawing/2014/main" id="{E6AC18B1-8218-1F33-FCE5-8B6CB24D0A3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1" name="Picture 10">
            <a:extLst>
              <a:ext uri="{FF2B5EF4-FFF2-40B4-BE49-F238E27FC236}">
                <a16:creationId xmlns:a16="http://schemas.microsoft.com/office/drawing/2014/main" id="{0B5418D3-BCF1-AB93-408A-43F6C0354629}"/>
              </a:ext>
            </a:extLst>
          </p:cNvPr>
          <p:cNvPicPr>
            <a:picLocks noChangeAspect="1"/>
          </p:cNvPicPr>
          <p:nvPr/>
        </p:nvPicPr>
        <p:blipFill>
          <a:blip r:embed="rId4"/>
          <a:stretch>
            <a:fillRect/>
          </a:stretch>
        </p:blipFill>
        <p:spPr>
          <a:xfrm>
            <a:off x="147703" y="4636622"/>
            <a:ext cx="2144266" cy="2043467"/>
          </a:xfrm>
          <a:prstGeom prst="rect">
            <a:avLst/>
          </a:prstGeom>
        </p:spPr>
      </p:pic>
      <p:pic>
        <p:nvPicPr>
          <p:cNvPr id="15" name="Picture 14">
            <a:extLst>
              <a:ext uri="{FF2B5EF4-FFF2-40B4-BE49-F238E27FC236}">
                <a16:creationId xmlns:a16="http://schemas.microsoft.com/office/drawing/2014/main" id="{6CC13A91-6B8D-C6E3-6F32-E67F8AFC0766}"/>
              </a:ext>
            </a:extLst>
          </p:cNvPr>
          <p:cNvPicPr>
            <a:picLocks noChangeAspect="1"/>
          </p:cNvPicPr>
          <p:nvPr/>
        </p:nvPicPr>
        <p:blipFill>
          <a:blip r:embed="rId5"/>
          <a:stretch>
            <a:fillRect/>
          </a:stretch>
        </p:blipFill>
        <p:spPr>
          <a:xfrm>
            <a:off x="2497872" y="5901951"/>
            <a:ext cx="9135599" cy="936532"/>
          </a:xfrm>
          <a:prstGeom prst="rect">
            <a:avLst/>
          </a:prstGeom>
        </p:spPr>
      </p:pic>
      <p:pic>
        <p:nvPicPr>
          <p:cNvPr id="17" name="Picture 16">
            <a:extLst>
              <a:ext uri="{FF2B5EF4-FFF2-40B4-BE49-F238E27FC236}">
                <a16:creationId xmlns:a16="http://schemas.microsoft.com/office/drawing/2014/main" id="{F0EC9DC0-CD16-83E5-609A-06A919CD3C86}"/>
              </a:ext>
            </a:extLst>
          </p:cNvPr>
          <p:cNvPicPr>
            <a:picLocks noChangeAspect="1"/>
          </p:cNvPicPr>
          <p:nvPr/>
        </p:nvPicPr>
        <p:blipFill>
          <a:blip r:embed="rId6"/>
          <a:stretch>
            <a:fillRect/>
          </a:stretch>
        </p:blipFill>
        <p:spPr>
          <a:xfrm>
            <a:off x="2649234" y="4636622"/>
            <a:ext cx="5012509" cy="1325563"/>
          </a:xfrm>
          <a:prstGeom prst="rect">
            <a:avLst/>
          </a:prstGeom>
        </p:spPr>
      </p:pic>
      <p:sp>
        <p:nvSpPr>
          <p:cNvPr id="18" name="TextBox 17">
            <a:extLst>
              <a:ext uri="{FF2B5EF4-FFF2-40B4-BE49-F238E27FC236}">
                <a16:creationId xmlns:a16="http://schemas.microsoft.com/office/drawing/2014/main" id="{540CEAFB-514B-4614-3BDC-DB165171258A}"/>
              </a:ext>
            </a:extLst>
          </p:cNvPr>
          <p:cNvSpPr txBox="1"/>
          <p:nvPr/>
        </p:nvSpPr>
        <p:spPr>
          <a:xfrm>
            <a:off x="4660761" y="2777093"/>
            <a:ext cx="6001964" cy="738664"/>
          </a:xfrm>
          <a:prstGeom prst="rect">
            <a:avLst/>
          </a:prstGeom>
          <a:noFill/>
        </p:spPr>
        <p:txBody>
          <a:bodyPr wrap="none" rtlCol="0">
            <a:spAutoFit/>
          </a:bodyPr>
          <a:lstStyle/>
          <a:p>
            <a:r>
              <a:rPr lang="en-US" altLang="ja-JP" sz="2400" b="1" dirty="0">
                <a:solidFill>
                  <a:srgbClr val="FF0000"/>
                </a:solidFill>
              </a:rPr>
              <a:t>D</a:t>
            </a:r>
            <a:r>
              <a:rPr lang="en-US" altLang="ja-JP" sz="2400" b="1" baseline="-25000" dirty="0">
                <a:solidFill>
                  <a:srgbClr val="FF0000"/>
                </a:solidFill>
              </a:rPr>
              <a:t>KL</a:t>
            </a:r>
            <a:r>
              <a:rPr lang="en-US" altLang="ja-JP" sz="2400" b="1" dirty="0">
                <a:solidFill>
                  <a:srgbClr val="FF0000"/>
                </a:solidFill>
              </a:rPr>
              <a:t>[p(x):q(x)]=</a:t>
            </a:r>
            <a:r>
              <a:rPr lang="ja-JP" altLang="en-US" sz="2400" b="1" dirty="0">
                <a:solidFill>
                  <a:srgbClr val="FF0000"/>
                </a:solidFill>
                <a:latin typeface="Source Sans Pro" panose="020B0503030403020204" pitchFamily="34" charset="0"/>
              </a:rPr>
              <a:t> ∫ </a:t>
            </a:r>
            <a:r>
              <a:rPr lang="en-US" altLang="ja-JP" sz="2400" b="1" dirty="0">
                <a:solidFill>
                  <a:srgbClr val="FF0000"/>
                </a:solidFill>
                <a:latin typeface="Source Sans Pro" panose="020B0503030403020204" pitchFamily="34" charset="0"/>
              </a:rPr>
              <a:t>p(x) log (p(x)/q(x)) d</a:t>
            </a:r>
            <a:r>
              <a:rPr lang="el-GR" altLang="ja-JP" sz="2400" b="1" dirty="0">
                <a:solidFill>
                  <a:srgbClr val="FF0000"/>
                </a:solidFill>
                <a:latin typeface="Source Sans Pro" panose="020B0503030403020204" pitchFamily="34" charset="0"/>
              </a:rPr>
              <a:t>μ</a:t>
            </a:r>
            <a:r>
              <a:rPr lang="en-US" altLang="ja-JP" sz="2400" b="1" dirty="0">
                <a:solidFill>
                  <a:srgbClr val="FF0000"/>
                </a:solidFill>
                <a:latin typeface="Source Sans Pro" panose="020B0503030403020204" pitchFamily="34" charset="0"/>
              </a:rPr>
              <a:t>(x)</a:t>
            </a:r>
            <a:endParaRPr lang="en-US" altLang="ja-JP" sz="2400" dirty="0"/>
          </a:p>
          <a:p>
            <a:endParaRPr kumimoji="1" lang="ja-JP" altLang="en-US" dirty="0"/>
          </a:p>
        </p:txBody>
      </p:sp>
      <p:pic>
        <p:nvPicPr>
          <p:cNvPr id="12" name="Picture 11">
            <a:extLst>
              <a:ext uri="{FF2B5EF4-FFF2-40B4-BE49-F238E27FC236}">
                <a16:creationId xmlns:a16="http://schemas.microsoft.com/office/drawing/2014/main" id="{3F7AE134-F991-9BDC-59B4-DBB49942C71E}"/>
              </a:ext>
            </a:extLst>
          </p:cNvPr>
          <p:cNvPicPr>
            <a:picLocks noChangeAspect="1"/>
          </p:cNvPicPr>
          <p:nvPr/>
        </p:nvPicPr>
        <p:blipFill>
          <a:blip r:embed="rId7"/>
          <a:stretch>
            <a:fillRect/>
          </a:stretch>
        </p:blipFill>
        <p:spPr>
          <a:xfrm>
            <a:off x="5664297" y="3235239"/>
            <a:ext cx="952093" cy="949972"/>
          </a:xfrm>
          <a:prstGeom prst="rect">
            <a:avLst/>
          </a:prstGeom>
        </p:spPr>
      </p:pic>
      <p:sp>
        <p:nvSpPr>
          <p:cNvPr id="13" name="TextBox 12">
            <a:extLst>
              <a:ext uri="{FF2B5EF4-FFF2-40B4-BE49-F238E27FC236}">
                <a16:creationId xmlns:a16="http://schemas.microsoft.com/office/drawing/2014/main" id="{F00530ED-B4A2-623A-487C-2BDB4DA0B9B3}"/>
              </a:ext>
            </a:extLst>
          </p:cNvPr>
          <p:cNvSpPr txBox="1"/>
          <p:nvPr/>
        </p:nvSpPr>
        <p:spPr>
          <a:xfrm>
            <a:off x="8019008" y="5567934"/>
            <a:ext cx="3331361" cy="400110"/>
          </a:xfrm>
          <a:prstGeom prst="rect">
            <a:avLst/>
          </a:prstGeom>
          <a:noFill/>
        </p:spPr>
        <p:txBody>
          <a:bodyPr wrap="none" rtlCol="0">
            <a:spAutoFit/>
          </a:bodyPr>
          <a:lstStyle/>
          <a:p>
            <a:r>
              <a:rPr kumimoji="1" lang="en-US" altLang="ja-JP" sz="2000" b="1" dirty="0">
                <a:solidFill>
                  <a:srgbClr val="FF0000"/>
                </a:solidFill>
              </a:rPr>
              <a:t>Expectation of this term?</a:t>
            </a:r>
            <a:endParaRPr kumimoji="1" lang="ja-JP" altLang="en-US" sz="2000" b="1" dirty="0">
              <a:solidFill>
                <a:srgbClr val="FF0000"/>
              </a:solidFill>
            </a:endParaRPr>
          </a:p>
        </p:txBody>
      </p:sp>
    </p:spTree>
    <p:extLst>
      <p:ext uri="{BB962C8B-B14F-4D97-AF65-F5344CB8AC3E}">
        <p14:creationId xmlns:p14="http://schemas.microsoft.com/office/powerpoint/2010/main" val="1983571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16F0-2778-4441-6BD8-62A40412EEA9}"/>
              </a:ext>
            </a:extLst>
          </p:cNvPr>
          <p:cNvSpPr>
            <a:spLocks noGrp="1"/>
          </p:cNvSpPr>
          <p:nvPr>
            <p:ph type="title"/>
          </p:nvPr>
        </p:nvSpPr>
        <p:spPr>
          <a:xfrm>
            <a:off x="109728" y="-121001"/>
            <a:ext cx="11865864" cy="1325563"/>
          </a:xfrm>
        </p:spPr>
        <p:txBody>
          <a:bodyPr/>
          <a:lstStyle/>
          <a:p>
            <a:r>
              <a:rPr kumimoji="1" lang="en-US" altLang="ja-JP" b="1" dirty="0">
                <a:solidFill>
                  <a:schemeClr val="accent4"/>
                </a:solidFill>
              </a:rPr>
              <a:t>Bregman divergences in ML: Exponential families</a:t>
            </a:r>
            <a:endParaRPr kumimoji="1" lang="ja-JP" altLang="en-US" b="1" dirty="0">
              <a:solidFill>
                <a:schemeClr val="accent4"/>
              </a:solidFill>
            </a:endParaRPr>
          </a:p>
        </p:txBody>
      </p:sp>
      <p:sp>
        <p:nvSpPr>
          <p:cNvPr id="3" name="Content Placeholder 2">
            <a:extLst>
              <a:ext uri="{FF2B5EF4-FFF2-40B4-BE49-F238E27FC236}">
                <a16:creationId xmlns:a16="http://schemas.microsoft.com/office/drawing/2014/main" id="{DC597699-D194-8C4F-F939-94EEF538E759}"/>
              </a:ext>
            </a:extLst>
          </p:cNvPr>
          <p:cNvSpPr>
            <a:spLocks noGrp="1"/>
          </p:cNvSpPr>
          <p:nvPr>
            <p:ph idx="1"/>
          </p:nvPr>
        </p:nvSpPr>
        <p:spPr>
          <a:xfrm>
            <a:off x="387096" y="1026761"/>
            <a:ext cx="11695176" cy="5513230"/>
          </a:xfrm>
        </p:spPr>
        <p:txBody>
          <a:bodyPr>
            <a:normAutofit fontScale="92500"/>
          </a:bodyPr>
          <a:lstStyle/>
          <a:p>
            <a:r>
              <a:rPr kumimoji="1" lang="en-US" altLang="ja-JP" dirty="0" err="1"/>
              <a:t>Kullback-Leibler</a:t>
            </a:r>
            <a:r>
              <a:rPr kumimoji="1" lang="en-US" altLang="ja-JP" dirty="0"/>
              <a:t> divergence between two probability densities:</a:t>
            </a:r>
            <a:endParaRPr lang="en-US" altLang="ja-JP" dirty="0">
              <a:solidFill>
                <a:srgbClr val="FF0000"/>
              </a:solidFill>
            </a:endParaRPr>
          </a:p>
          <a:p>
            <a:pPr marL="0" indent="0">
              <a:buNone/>
            </a:pPr>
            <a:r>
              <a:rPr lang="en-US" altLang="ja-JP" dirty="0">
                <a:solidFill>
                  <a:srgbClr val="FF0000"/>
                </a:solidFill>
              </a:rPr>
              <a:t>                     </a:t>
            </a:r>
            <a:r>
              <a:rPr lang="en-US" altLang="ja-JP" b="1" dirty="0"/>
              <a:t>D</a:t>
            </a:r>
            <a:r>
              <a:rPr lang="en-US" altLang="ja-JP" b="1" baseline="-25000" dirty="0"/>
              <a:t>KL</a:t>
            </a:r>
            <a:r>
              <a:rPr lang="en-US" altLang="ja-JP" b="1" dirty="0"/>
              <a:t>[p(x):q(x)]=</a:t>
            </a:r>
            <a:r>
              <a:rPr lang="ja-JP" altLang="en-US" b="1" i="0" dirty="0">
                <a:effectLst/>
                <a:latin typeface="Source Sans Pro" panose="020B0503030403020204" pitchFamily="34" charset="0"/>
              </a:rPr>
              <a:t> ∫ </a:t>
            </a:r>
            <a:r>
              <a:rPr lang="en-US" altLang="ja-JP" b="1" i="0" dirty="0">
                <a:effectLst/>
                <a:latin typeface="Source Sans Pro" panose="020B0503030403020204" pitchFamily="34" charset="0"/>
              </a:rPr>
              <a:t>p(x) log (p(x)/q(x)) d</a:t>
            </a:r>
            <a:r>
              <a:rPr lang="el-GR" altLang="ja-JP" b="1" i="0" dirty="0">
                <a:effectLst/>
                <a:latin typeface="Source Sans Pro" panose="020B0503030403020204" pitchFamily="34" charset="0"/>
              </a:rPr>
              <a:t>μ</a:t>
            </a:r>
            <a:r>
              <a:rPr lang="en-US" altLang="ja-JP" b="1" i="0" dirty="0">
                <a:effectLst/>
                <a:latin typeface="Source Sans Pro" panose="020B0503030403020204" pitchFamily="34" charset="0"/>
              </a:rPr>
              <a:t>(x)</a:t>
            </a:r>
            <a:endParaRPr lang="en-US" altLang="ja-JP" b="1" dirty="0"/>
          </a:p>
          <a:p>
            <a:pPr marL="0" indent="0">
              <a:buNone/>
            </a:pPr>
            <a:r>
              <a:rPr lang="en-US" altLang="ja-JP" dirty="0"/>
              <a:t>      can be </a:t>
            </a:r>
            <a:r>
              <a:rPr lang="en-US" altLang="ja-JP" b="1" dirty="0"/>
              <a:t>difficult to calculate in closed form </a:t>
            </a:r>
            <a:r>
              <a:rPr lang="en-US" altLang="ja-JP" dirty="0"/>
              <a:t>because of the integral </a:t>
            </a:r>
            <a:r>
              <a:rPr lang="ja-JP" altLang="en-US" i="0" dirty="0">
                <a:effectLst/>
                <a:latin typeface="Source Sans Pro" panose="020B0503030403020204" pitchFamily="34" charset="0"/>
              </a:rPr>
              <a:t>∫ </a:t>
            </a:r>
            <a:endParaRPr lang="en-US" altLang="ja-JP" dirty="0"/>
          </a:p>
          <a:p>
            <a:pPr marL="0" indent="0">
              <a:buNone/>
            </a:pPr>
            <a:endParaRPr lang="en-US" altLang="ja-JP" dirty="0"/>
          </a:p>
          <a:p>
            <a:r>
              <a:rPr kumimoji="1" lang="en-US" altLang="ja-JP" dirty="0"/>
              <a:t>But </a:t>
            </a:r>
            <a:r>
              <a:rPr kumimoji="1" lang="en-US" altLang="ja-JP" dirty="0" err="1"/>
              <a:t>Kullback-Leibler</a:t>
            </a:r>
            <a:r>
              <a:rPr kumimoji="1" lang="en-US" altLang="ja-JP" dirty="0"/>
              <a:t> divergence between two probability densities of an </a:t>
            </a:r>
            <a:r>
              <a:rPr kumimoji="1" lang="en-US" altLang="ja-JP" b="1" dirty="0">
                <a:solidFill>
                  <a:srgbClr val="FF0000"/>
                </a:solidFill>
              </a:rPr>
              <a:t>exponential family </a:t>
            </a:r>
            <a:r>
              <a:rPr lang="en-US" altLang="ja-JP" dirty="0">
                <a:latin typeface="Source Sans Pro" panose="020B0503030403020204" pitchFamily="34" charset="0"/>
              </a:rPr>
              <a:t>with densities p(x|</a:t>
            </a:r>
            <a:r>
              <a:rPr lang="el-GR" altLang="ja-JP" dirty="0">
                <a:latin typeface="Source Sans Pro" panose="020B0503030403020204" pitchFamily="34" charset="0"/>
              </a:rPr>
              <a:t> θ</a:t>
            </a:r>
            <a:r>
              <a:rPr lang="en-US" altLang="ja-JP" dirty="0">
                <a:latin typeface="Source Sans Pro" panose="020B0503030403020204" pitchFamily="34" charset="0"/>
              </a:rPr>
              <a:t>) = exp( &lt;t(x),</a:t>
            </a:r>
            <a:r>
              <a:rPr lang="el-GR" altLang="ja-JP" dirty="0">
                <a:latin typeface="Source Sans Pro" panose="020B0503030403020204" pitchFamily="34" charset="0"/>
              </a:rPr>
              <a:t> θ </a:t>
            </a:r>
            <a:r>
              <a:rPr lang="en-US" altLang="ja-JP" dirty="0">
                <a:latin typeface="Source Sans Pro" panose="020B0503030403020204" pitchFamily="34" charset="0"/>
              </a:rPr>
              <a:t>&gt;-F(</a:t>
            </a:r>
            <a:r>
              <a:rPr lang="el-GR" altLang="ja-JP" dirty="0">
                <a:latin typeface="Source Sans Pro" panose="020B0503030403020204" pitchFamily="34" charset="0"/>
              </a:rPr>
              <a:t>θ</a:t>
            </a:r>
            <a:r>
              <a:rPr lang="en-US" altLang="ja-JP" dirty="0">
                <a:latin typeface="Source Sans Pro" panose="020B0503030403020204" pitchFamily="34" charset="0"/>
              </a:rPr>
              <a:t>) )</a:t>
            </a:r>
            <a:endParaRPr kumimoji="1" lang="en-US" altLang="ja-JP" dirty="0"/>
          </a:p>
          <a:p>
            <a:pPr marL="0" indent="0">
              <a:buNone/>
            </a:pPr>
            <a:r>
              <a:rPr kumimoji="1" lang="en-US" altLang="ja-JP" dirty="0"/>
              <a:t>   amount to a </a:t>
            </a:r>
            <a:r>
              <a:rPr lang="en-US" altLang="ja-JP" b="1" dirty="0">
                <a:solidFill>
                  <a:schemeClr val="accent4"/>
                </a:solidFill>
              </a:rPr>
              <a:t> </a:t>
            </a:r>
            <a:r>
              <a:rPr kumimoji="1" lang="en-US" altLang="ja-JP" b="1" dirty="0">
                <a:solidFill>
                  <a:srgbClr val="FF0000"/>
                </a:solidFill>
              </a:rPr>
              <a:t>reverse Bregman divergence</a:t>
            </a:r>
            <a:r>
              <a:rPr kumimoji="1" lang="en-US" altLang="ja-JP" dirty="0">
                <a:solidFill>
                  <a:srgbClr val="FF0000"/>
                </a:solidFill>
              </a:rPr>
              <a:t> </a:t>
            </a:r>
            <a:r>
              <a:rPr lang="en-US" altLang="ja-JP" b="1" dirty="0" err="1"/>
              <a:t>B</a:t>
            </a:r>
            <a:r>
              <a:rPr lang="en-US" altLang="ja-JP" b="1" baseline="-25000" dirty="0" err="1"/>
              <a:t>F</a:t>
            </a:r>
            <a:r>
              <a:rPr lang="en-US" altLang="ja-JP" b="1" baseline="30000" dirty="0" err="1"/>
              <a:t>rev</a:t>
            </a:r>
            <a:r>
              <a:rPr lang="en-US" altLang="ja-JP" b="1" dirty="0"/>
              <a:t>(</a:t>
            </a:r>
            <a:r>
              <a:rPr lang="el-GR" altLang="ja-JP" b="1" i="0" dirty="0">
                <a:effectLst/>
                <a:latin typeface="Source Sans Pro" panose="020B0503030403020204" pitchFamily="34" charset="0"/>
              </a:rPr>
              <a:t>θ</a:t>
            </a:r>
            <a:r>
              <a:rPr lang="en-US" altLang="ja-JP" b="1" i="0" baseline="-25000" dirty="0">
                <a:effectLst/>
                <a:latin typeface="Source Sans Pro" panose="020B0503030403020204" pitchFamily="34" charset="0"/>
              </a:rPr>
              <a:t>1</a:t>
            </a:r>
            <a:r>
              <a:rPr lang="el-GR" altLang="ja-JP" b="1" i="0" dirty="0">
                <a:effectLst/>
                <a:latin typeface="Source Sans Pro" panose="020B0503030403020204" pitchFamily="34" charset="0"/>
              </a:rPr>
              <a:t> </a:t>
            </a:r>
            <a:r>
              <a:rPr lang="en-US" altLang="ja-JP" b="1" dirty="0"/>
              <a:t>:</a:t>
            </a:r>
            <a:r>
              <a:rPr lang="el-GR" altLang="ja-JP" b="1" i="0" dirty="0">
                <a:effectLst/>
                <a:latin typeface="Source Sans Pro" panose="020B0503030403020204" pitchFamily="34" charset="0"/>
              </a:rPr>
              <a:t> θ</a:t>
            </a:r>
            <a:r>
              <a:rPr lang="en-US" altLang="ja-JP" b="1" i="0" baseline="-25000" dirty="0">
                <a:effectLst/>
                <a:latin typeface="Source Sans Pro" panose="020B0503030403020204" pitchFamily="34" charset="0"/>
              </a:rPr>
              <a:t>2</a:t>
            </a:r>
            <a:r>
              <a:rPr lang="en-US" altLang="ja-JP" b="1" dirty="0"/>
              <a:t>) := B</a:t>
            </a:r>
            <a:r>
              <a:rPr lang="en-US" altLang="ja-JP" b="1" baseline="-25000" dirty="0"/>
              <a:t>F</a:t>
            </a:r>
            <a:r>
              <a:rPr lang="en-US" altLang="ja-JP" b="1" dirty="0"/>
              <a:t>(</a:t>
            </a:r>
            <a:r>
              <a:rPr lang="el-GR" altLang="ja-JP" b="1" i="0" dirty="0">
                <a:effectLst/>
                <a:latin typeface="Source Sans Pro" panose="020B0503030403020204" pitchFamily="34" charset="0"/>
              </a:rPr>
              <a:t>θ</a:t>
            </a:r>
            <a:r>
              <a:rPr lang="en-US" altLang="ja-JP" b="1" baseline="-25000" dirty="0">
                <a:latin typeface="Source Sans Pro" panose="020B0503030403020204" pitchFamily="34" charset="0"/>
              </a:rPr>
              <a:t>2</a:t>
            </a:r>
            <a:r>
              <a:rPr lang="el-GR" altLang="ja-JP" b="1" i="0" dirty="0">
                <a:effectLst/>
                <a:latin typeface="Source Sans Pro" panose="020B0503030403020204" pitchFamily="34" charset="0"/>
              </a:rPr>
              <a:t> </a:t>
            </a:r>
            <a:r>
              <a:rPr lang="en-US" altLang="ja-JP" b="1" dirty="0"/>
              <a:t>:</a:t>
            </a:r>
            <a:r>
              <a:rPr lang="el-GR" altLang="ja-JP" b="1" i="0" dirty="0">
                <a:effectLst/>
                <a:latin typeface="Source Sans Pro" panose="020B0503030403020204" pitchFamily="34" charset="0"/>
              </a:rPr>
              <a:t> θ</a:t>
            </a:r>
            <a:r>
              <a:rPr lang="en-US" altLang="ja-JP" b="1" baseline="-25000" dirty="0">
                <a:latin typeface="Source Sans Pro" panose="020B0503030403020204" pitchFamily="34" charset="0"/>
              </a:rPr>
              <a:t>1</a:t>
            </a:r>
            <a:r>
              <a:rPr lang="en-US" altLang="ja-JP" b="1" dirty="0"/>
              <a:t>) </a:t>
            </a:r>
          </a:p>
          <a:p>
            <a:pPr marL="0" indent="0">
              <a:buNone/>
            </a:pPr>
            <a:r>
              <a:rPr lang="en-US" altLang="ja-JP" b="1" dirty="0">
                <a:solidFill>
                  <a:schemeClr val="accent4"/>
                </a:solidFill>
              </a:rPr>
              <a:t>   </a:t>
            </a:r>
            <a:r>
              <a:rPr lang="en-US" altLang="ja-JP" dirty="0"/>
              <a:t>w</a:t>
            </a:r>
            <a:r>
              <a:rPr kumimoji="1" lang="en-US" altLang="ja-JP" dirty="0"/>
              <a:t>here F is the </a:t>
            </a:r>
            <a:r>
              <a:rPr kumimoji="1" lang="en-US" altLang="ja-JP" b="1" dirty="0"/>
              <a:t>cumulant function </a:t>
            </a:r>
            <a:r>
              <a:rPr kumimoji="1" lang="en-US" altLang="ja-JP" dirty="0"/>
              <a:t>(log partition/log Laplace function)</a:t>
            </a:r>
          </a:p>
          <a:p>
            <a:pPr marL="0" indent="0">
              <a:buNone/>
            </a:pPr>
            <a:r>
              <a:rPr lang="en-US" altLang="ja-JP" b="1" dirty="0">
                <a:solidFill>
                  <a:srgbClr val="FF0000"/>
                </a:solidFill>
              </a:rPr>
              <a:t>      </a:t>
            </a:r>
            <a:r>
              <a:rPr lang="en-US" altLang="ja-JP" sz="3000" b="1" dirty="0">
                <a:solidFill>
                  <a:srgbClr val="FF0000"/>
                </a:solidFill>
                <a:highlight>
                  <a:srgbClr val="FFFF00"/>
                </a:highlight>
              </a:rPr>
              <a:t>D</a:t>
            </a:r>
            <a:r>
              <a:rPr lang="en-US" altLang="ja-JP" sz="3000" b="1" baseline="-25000" dirty="0">
                <a:solidFill>
                  <a:srgbClr val="FF0000"/>
                </a:solidFill>
                <a:highlight>
                  <a:srgbClr val="FFFF00"/>
                </a:highlight>
              </a:rPr>
              <a:t>KL</a:t>
            </a:r>
            <a:r>
              <a:rPr lang="en-US" altLang="ja-JP" sz="3000" b="1" dirty="0">
                <a:solidFill>
                  <a:srgbClr val="FF0000"/>
                </a:solidFill>
                <a:highlight>
                  <a:srgbClr val="FFFF00"/>
                </a:highlight>
              </a:rPr>
              <a:t>[p</a:t>
            </a:r>
            <a:r>
              <a:rPr lang="en-US" altLang="ja-JP" sz="3000" b="1" dirty="0">
                <a:solidFill>
                  <a:srgbClr val="FF0000"/>
                </a:solidFill>
                <a:highlight>
                  <a:srgbClr val="FFFF00"/>
                </a:highlight>
                <a:latin typeface="Source Sans Pro" panose="020B0503030403020204" pitchFamily="34" charset="0"/>
              </a:rPr>
              <a:t>(x|</a:t>
            </a:r>
            <a:r>
              <a:rPr lang="el-GR" altLang="ja-JP" sz="3000" b="1" i="0" dirty="0">
                <a:solidFill>
                  <a:srgbClr val="FF0000"/>
                </a:solidFill>
                <a:effectLst/>
                <a:highlight>
                  <a:srgbClr val="FFFF00"/>
                </a:highlight>
                <a:latin typeface="Source Sans Pro" panose="020B0503030403020204" pitchFamily="34" charset="0"/>
              </a:rPr>
              <a:t>θ</a:t>
            </a:r>
            <a:r>
              <a:rPr lang="en-US" altLang="ja-JP" sz="3000" b="1" i="0" baseline="-25000" dirty="0">
                <a:solidFill>
                  <a:srgbClr val="FF0000"/>
                </a:solidFill>
                <a:effectLst/>
                <a:highlight>
                  <a:srgbClr val="FFFF00"/>
                </a:highlight>
                <a:latin typeface="Source Sans Pro" panose="020B0503030403020204" pitchFamily="34" charset="0"/>
              </a:rPr>
              <a:t>1</a:t>
            </a:r>
            <a:r>
              <a:rPr lang="en-US" altLang="ja-JP" sz="3000" dirty="0">
                <a:solidFill>
                  <a:srgbClr val="FF0000"/>
                </a:solidFill>
                <a:highlight>
                  <a:srgbClr val="FFFF00"/>
                </a:highlight>
              </a:rPr>
              <a:t>)</a:t>
            </a:r>
            <a:r>
              <a:rPr lang="en-US" altLang="ja-JP" sz="3000" b="1" i="0" baseline="-25000" dirty="0">
                <a:solidFill>
                  <a:srgbClr val="FF0000"/>
                </a:solidFill>
                <a:effectLst/>
                <a:highlight>
                  <a:srgbClr val="FFFF00"/>
                </a:highlight>
                <a:latin typeface="Source Sans Pro" panose="020B0503030403020204" pitchFamily="34" charset="0"/>
              </a:rPr>
              <a:t> </a:t>
            </a:r>
            <a:r>
              <a:rPr lang="en-US" altLang="ja-JP" sz="3000" b="1" dirty="0">
                <a:solidFill>
                  <a:srgbClr val="FF0000"/>
                </a:solidFill>
                <a:highlight>
                  <a:srgbClr val="FFFF00"/>
                </a:highlight>
              </a:rPr>
              <a:t>: p</a:t>
            </a:r>
            <a:r>
              <a:rPr lang="en-US" altLang="ja-JP" sz="3000" b="1" dirty="0">
                <a:solidFill>
                  <a:srgbClr val="FF0000"/>
                </a:solidFill>
                <a:highlight>
                  <a:srgbClr val="FFFF00"/>
                </a:highlight>
                <a:latin typeface="Source Sans Pro" panose="020B0503030403020204" pitchFamily="34" charset="0"/>
              </a:rPr>
              <a:t>(x|</a:t>
            </a:r>
            <a:r>
              <a:rPr lang="el-GR" altLang="ja-JP" sz="3000" b="1" i="0" dirty="0">
                <a:solidFill>
                  <a:srgbClr val="FF0000"/>
                </a:solidFill>
                <a:effectLst/>
                <a:highlight>
                  <a:srgbClr val="FFFF00"/>
                </a:highlight>
                <a:latin typeface="Source Sans Pro" panose="020B0503030403020204" pitchFamily="34" charset="0"/>
              </a:rPr>
              <a:t>θ</a:t>
            </a:r>
            <a:r>
              <a:rPr lang="en-US" altLang="ja-JP" sz="3000" b="1" baseline="-25000" dirty="0">
                <a:solidFill>
                  <a:srgbClr val="FF0000"/>
                </a:solidFill>
                <a:highlight>
                  <a:srgbClr val="FFFF00"/>
                </a:highlight>
                <a:latin typeface="Source Sans Pro" panose="020B0503030403020204" pitchFamily="34" charset="0"/>
              </a:rPr>
              <a:t>2</a:t>
            </a:r>
            <a:r>
              <a:rPr lang="en-US" altLang="ja-JP" sz="3000" dirty="0">
                <a:solidFill>
                  <a:srgbClr val="FF0000"/>
                </a:solidFill>
                <a:highlight>
                  <a:srgbClr val="FFFF00"/>
                </a:highlight>
              </a:rPr>
              <a:t>)</a:t>
            </a:r>
            <a:r>
              <a:rPr lang="en-US" altLang="ja-JP" sz="3000" b="1" i="0" baseline="-25000" dirty="0">
                <a:solidFill>
                  <a:srgbClr val="FF0000"/>
                </a:solidFill>
                <a:effectLst/>
                <a:highlight>
                  <a:srgbClr val="FFFF00"/>
                </a:highlight>
                <a:latin typeface="Source Sans Pro" panose="020B0503030403020204" pitchFamily="34" charset="0"/>
              </a:rPr>
              <a:t> </a:t>
            </a:r>
            <a:r>
              <a:rPr lang="en-US" altLang="ja-JP" sz="3000" b="1" dirty="0">
                <a:solidFill>
                  <a:srgbClr val="FF0000"/>
                </a:solidFill>
                <a:highlight>
                  <a:srgbClr val="FFFF00"/>
                </a:highlight>
              </a:rPr>
              <a:t>] = </a:t>
            </a:r>
            <a:r>
              <a:rPr lang="en-US" altLang="ja-JP" sz="3000" b="1" dirty="0" err="1">
                <a:solidFill>
                  <a:srgbClr val="FF0000"/>
                </a:solidFill>
                <a:highlight>
                  <a:srgbClr val="FFFF00"/>
                </a:highlight>
              </a:rPr>
              <a:t>B</a:t>
            </a:r>
            <a:r>
              <a:rPr lang="en-US" altLang="ja-JP" sz="3000" b="1" baseline="-25000" dirty="0" err="1">
                <a:solidFill>
                  <a:srgbClr val="FF0000"/>
                </a:solidFill>
                <a:highlight>
                  <a:srgbClr val="FFFF00"/>
                </a:highlight>
              </a:rPr>
              <a:t>F</a:t>
            </a:r>
            <a:r>
              <a:rPr lang="en-US" altLang="ja-JP" sz="3000" b="1" baseline="30000" dirty="0" err="1">
                <a:solidFill>
                  <a:srgbClr val="FF0000"/>
                </a:solidFill>
                <a:highlight>
                  <a:srgbClr val="FFFF00"/>
                </a:highlight>
              </a:rPr>
              <a:t>rev</a:t>
            </a:r>
            <a:r>
              <a:rPr lang="en-US" altLang="ja-JP" sz="3000" b="1" dirty="0">
                <a:solidFill>
                  <a:srgbClr val="FF0000"/>
                </a:solidFill>
                <a:highlight>
                  <a:srgbClr val="FFFF00"/>
                </a:highlight>
              </a:rPr>
              <a:t>(</a:t>
            </a:r>
            <a:r>
              <a:rPr lang="el-GR" altLang="ja-JP" sz="3000" b="1" i="0" dirty="0">
                <a:solidFill>
                  <a:srgbClr val="FF0000"/>
                </a:solidFill>
                <a:effectLst/>
                <a:highlight>
                  <a:srgbClr val="FFFF00"/>
                </a:highlight>
                <a:latin typeface="Source Sans Pro" panose="020B0503030403020204" pitchFamily="34" charset="0"/>
              </a:rPr>
              <a:t>θ</a:t>
            </a:r>
            <a:r>
              <a:rPr lang="en-US" altLang="ja-JP" sz="3000" b="1" i="0" baseline="-25000" dirty="0">
                <a:solidFill>
                  <a:srgbClr val="FF0000"/>
                </a:solidFill>
                <a:effectLst/>
                <a:highlight>
                  <a:srgbClr val="FFFF00"/>
                </a:highlight>
                <a:latin typeface="Source Sans Pro" panose="020B0503030403020204" pitchFamily="34" charset="0"/>
              </a:rPr>
              <a:t>1</a:t>
            </a:r>
            <a:r>
              <a:rPr lang="el-GR" altLang="ja-JP" sz="3000" b="1" i="0" dirty="0">
                <a:solidFill>
                  <a:srgbClr val="FF0000"/>
                </a:solidFill>
                <a:effectLst/>
                <a:highlight>
                  <a:srgbClr val="FFFF00"/>
                </a:highlight>
                <a:latin typeface="Source Sans Pro" panose="020B0503030403020204" pitchFamily="34" charset="0"/>
              </a:rPr>
              <a:t> </a:t>
            </a:r>
            <a:r>
              <a:rPr lang="en-US" altLang="ja-JP" sz="3000" b="1" dirty="0">
                <a:solidFill>
                  <a:srgbClr val="FF0000"/>
                </a:solidFill>
                <a:highlight>
                  <a:srgbClr val="FFFF00"/>
                </a:highlight>
              </a:rPr>
              <a:t>:</a:t>
            </a:r>
            <a:r>
              <a:rPr lang="el-GR" altLang="ja-JP" sz="3000" b="1" i="0" dirty="0">
                <a:solidFill>
                  <a:srgbClr val="FF0000"/>
                </a:solidFill>
                <a:effectLst/>
                <a:highlight>
                  <a:srgbClr val="FFFF00"/>
                </a:highlight>
                <a:latin typeface="Source Sans Pro" panose="020B0503030403020204" pitchFamily="34" charset="0"/>
              </a:rPr>
              <a:t> θ</a:t>
            </a:r>
            <a:r>
              <a:rPr lang="en-US" altLang="ja-JP" sz="3000" b="1" i="0" baseline="-25000" dirty="0">
                <a:solidFill>
                  <a:srgbClr val="FF0000"/>
                </a:solidFill>
                <a:effectLst/>
                <a:highlight>
                  <a:srgbClr val="FFFF00"/>
                </a:highlight>
                <a:latin typeface="Source Sans Pro" panose="020B0503030403020204" pitchFamily="34" charset="0"/>
              </a:rPr>
              <a:t>2</a:t>
            </a:r>
            <a:r>
              <a:rPr lang="en-US" altLang="ja-JP" sz="3000" b="1" dirty="0">
                <a:solidFill>
                  <a:srgbClr val="FF0000"/>
                </a:solidFill>
                <a:highlight>
                  <a:srgbClr val="FFFF00"/>
                </a:highlight>
              </a:rPr>
              <a:t>) </a:t>
            </a:r>
            <a:r>
              <a:rPr lang="en-US" altLang="ja-JP" sz="3000" b="1" dirty="0"/>
              <a:t>= B</a:t>
            </a:r>
            <a:r>
              <a:rPr lang="en-US" altLang="ja-JP" sz="3000" b="1" baseline="-25000" dirty="0"/>
              <a:t>F</a:t>
            </a:r>
            <a:r>
              <a:rPr lang="en-US" altLang="ja-JP" sz="3000" b="1" dirty="0"/>
              <a:t>(</a:t>
            </a:r>
            <a:r>
              <a:rPr lang="el-GR" altLang="ja-JP" sz="3000" b="1" i="0" dirty="0">
                <a:effectLst/>
                <a:latin typeface="Source Sans Pro" panose="020B0503030403020204" pitchFamily="34" charset="0"/>
              </a:rPr>
              <a:t>θ</a:t>
            </a:r>
            <a:r>
              <a:rPr lang="en-US" altLang="ja-JP" sz="3000" b="1" baseline="-25000" dirty="0">
                <a:latin typeface="Source Sans Pro" panose="020B0503030403020204" pitchFamily="34" charset="0"/>
              </a:rPr>
              <a:t>2</a:t>
            </a:r>
            <a:r>
              <a:rPr lang="el-GR" altLang="ja-JP" sz="3000" b="1" i="0" dirty="0">
                <a:effectLst/>
                <a:latin typeface="Source Sans Pro" panose="020B0503030403020204" pitchFamily="34" charset="0"/>
              </a:rPr>
              <a:t> </a:t>
            </a:r>
            <a:r>
              <a:rPr lang="en-US" altLang="ja-JP" sz="3000" b="1" dirty="0"/>
              <a:t>:</a:t>
            </a:r>
            <a:r>
              <a:rPr lang="el-GR" altLang="ja-JP" sz="3000" b="1" i="0" dirty="0">
                <a:effectLst/>
                <a:latin typeface="Source Sans Pro" panose="020B0503030403020204" pitchFamily="34" charset="0"/>
              </a:rPr>
              <a:t> θ</a:t>
            </a:r>
            <a:r>
              <a:rPr lang="en-US" altLang="ja-JP" sz="3000" b="1" baseline="-25000" dirty="0">
                <a:latin typeface="Source Sans Pro" panose="020B0503030403020204" pitchFamily="34" charset="0"/>
              </a:rPr>
              <a:t>1</a:t>
            </a:r>
            <a:r>
              <a:rPr lang="en-US" altLang="ja-JP" sz="3000" b="1" dirty="0"/>
              <a:t>)  </a:t>
            </a:r>
          </a:p>
          <a:p>
            <a:pPr marL="0" indent="0">
              <a:buNone/>
            </a:pPr>
            <a:r>
              <a:rPr lang="en-US" altLang="ja-JP" sz="2800" b="1" i="0" dirty="0">
                <a:solidFill>
                  <a:schemeClr val="accent5">
                    <a:lumMod val="60000"/>
                    <a:lumOff val="40000"/>
                  </a:schemeClr>
                </a:solidFill>
                <a:effectLst/>
                <a:latin typeface="Verdana" panose="020B0604030504040204" pitchFamily="34" charset="0"/>
              </a:rPr>
              <a:t>BDs </a:t>
            </a:r>
            <a:r>
              <a:rPr lang="en-US" altLang="ja-JP" sz="2800" b="1" i="0" dirty="0" err="1">
                <a:solidFill>
                  <a:schemeClr val="accent5">
                    <a:lumMod val="60000"/>
                    <a:lumOff val="40000"/>
                  </a:schemeClr>
                </a:solidFill>
                <a:effectLst/>
                <a:latin typeface="Verdana" panose="020B0604030504040204" pitchFamily="34" charset="0"/>
              </a:rPr>
              <a:t>wrt</a:t>
            </a:r>
            <a:r>
              <a:rPr lang="en-US" altLang="ja-JP" sz="2800" b="1" i="0" dirty="0">
                <a:solidFill>
                  <a:schemeClr val="accent5">
                    <a:lumMod val="60000"/>
                    <a:lumOff val="40000"/>
                  </a:schemeClr>
                </a:solidFill>
                <a:effectLst/>
                <a:latin typeface="Verdana" panose="020B0604030504040204" pitchFamily="34" charset="0"/>
              </a:rPr>
              <a:t> CFs between parameters = reverse KLD distributions</a:t>
            </a:r>
          </a:p>
          <a:p>
            <a:pPr marL="0" indent="0">
              <a:buNone/>
            </a:pPr>
            <a:r>
              <a:rPr lang="ja-JP" altLang="en-US" sz="2800" i="0" dirty="0">
                <a:solidFill>
                  <a:srgbClr val="000000"/>
                </a:solidFill>
                <a:effectLst/>
                <a:latin typeface="Verdana" panose="020B0604030504040204" pitchFamily="34" charset="0"/>
              </a:rPr>
              <a:t>                                                         ⇒ </a:t>
            </a:r>
            <a:r>
              <a:rPr lang="en-US" altLang="ja-JP" sz="2800" i="0" dirty="0">
                <a:solidFill>
                  <a:srgbClr val="000000"/>
                </a:solidFill>
                <a:effectLst/>
                <a:latin typeface="Verdana" panose="020B0604030504040204" pitchFamily="34" charset="0"/>
              </a:rPr>
              <a:t>Easy calculations of KLDs</a:t>
            </a:r>
            <a:r>
              <a:rPr lang="en-US" altLang="ja-JP" b="1" dirty="0">
                <a:solidFill>
                  <a:srgbClr val="FF0000"/>
                </a:solidFill>
              </a:rPr>
              <a:t>                 </a:t>
            </a:r>
            <a:endParaRPr lang="en-US" altLang="ja-JP" dirty="0">
              <a:solidFill>
                <a:srgbClr val="FF0000"/>
              </a:solidFill>
            </a:endParaRPr>
          </a:p>
          <a:p>
            <a:endParaRPr kumimoji="1" lang="ja-JP" altLang="en-US" dirty="0"/>
          </a:p>
        </p:txBody>
      </p:sp>
      <p:sp>
        <p:nvSpPr>
          <p:cNvPr id="5" name="TextBox 4">
            <a:extLst>
              <a:ext uri="{FF2B5EF4-FFF2-40B4-BE49-F238E27FC236}">
                <a16:creationId xmlns:a16="http://schemas.microsoft.com/office/drawing/2014/main" id="{0040446C-EBC4-F2A8-10EA-E4E4DB9BB191}"/>
              </a:ext>
            </a:extLst>
          </p:cNvPr>
          <p:cNvSpPr txBox="1"/>
          <p:nvPr/>
        </p:nvSpPr>
        <p:spPr>
          <a:xfrm>
            <a:off x="713232" y="6298478"/>
            <a:ext cx="11478768" cy="584775"/>
          </a:xfrm>
          <a:prstGeom prst="rect">
            <a:avLst/>
          </a:prstGeom>
          <a:noFill/>
        </p:spPr>
        <p:txBody>
          <a:bodyPr wrap="square">
            <a:spAutoFit/>
          </a:bodyPr>
          <a:lstStyle/>
          <a:p>
            <a:r>
              <a:rPr lang="en-US" altLang="ja-JP" sz="1600" b="1" i="0" dirty="0" err="1">
                <a:solidFill>
                  <a:schemeClr val="accent6"/>
                </a:solidFill>
                <a:effectLst/>
                <a:latin typeface="Arial" panose="020B0604020202020204" pitchFamily="34" charset="0"/>
              </a:rPr>
              <a:t>Azoury</a:t>
            </a:r>
            <a:r>
              <a:rPr lang="en-US" altLang="ja-JP" sz="1600" b="1" i="0" dirty="0">
                <a:solidFill>
                  <a:schemeClr val="accent6"/>
                </a:solidFill>
                <a:effectLst/>
                <a:latin typeface="Arial" panose="020B0604020202020204" pitchFamily="34" charset="0"/>
              </a:rPr>
              <a:t>, Katy S., and Manfred K. </a:t>
            </a:r>
            <a:r>
              <a:rPr lang="en-US" altLang="ja-JP" sz="1600" b="1" i="0" dirty="0" err="1">
                <a:solidFill>
                  <a:schemeClr val="accent6"/>
                </a:solidFill>
                <a:effectLst/>
                <a:latin typeface="Arial" panose="020B0604020202020204" pitchFamily="34" charset="0"/>
              </a:rPr>
              <a:t>Warmuth</a:t>
            </a:r>
            <a:r>
              <a:rPr lang="en-US" altLang="ja-JP" sz="1600" b="1" i="0" dirty="0">
                <a:solidFill>
                  <a:schemeClr val="accent6"/>
                </a:solidFill>
                <a:effectLst/>
                <a:latin typeface="Arial" panose="020B0604020202020204" pitchFamily="34" charset="0"/>
              </a:rPr>
              <a:t>. "Relative loss bounds for on-line density estimation with the exponential family of distributions." </a:t>
            </a:r>
            <a:r>
              <a:rPr lang="en-US" altLang="ja-JP" sz="1600" b="1" i="1" dirty="0">
                <a:solidFill>
                  <a:schemeClr val="accent6"/>
                </a:solidFill>
                <a:effectLst/>
                <a:latin typeface="Arial" panose="020B0604020202020204" pitchFamily="34" charset="0"/>
              </a:rPr>
              <a:t>Machine learning</a:t>
            </a:r>
            <a:r>
              <a:rPr lang="en-US" altLang="ja-JP" sz="1600" b="1" i="0" dirty="0">
                <a:solidFill>
                  <a:schemeClr val="accent6"/>
                </a:solidFill>
                <a:effectLst/>
                <a:latin typeface="Arial" panose="020B0604020202020204" pitchFamily="34" charset="0"/>
              </a:rPr>
              <a:t> 43 (2001)</a:t>
            </a:r>
            <a:endParaRPr lang="ja-JP" altLang="en-US" sz="1600" b="1" dirty="0">
              <a:solidFill>
                <a:schemeClr val="accent6"/>
              </a:solidFill>
            </a:endParaRPr>
          </a:p>
        </p:txBody>
      </p:sp>
      <p:sp>
        <p:nvSpPr>
          <p:cNvPr id="7" name="Slide Number Placeholder 6">
            <a:extLst>
              <a:ext uri="{FF2B5EF4-FFF2-40B4-BE49-F238E27FC236}">
                <a16:creationId xmlns:a16="http://schemas.microsoft.com/office/drawing/2014/main" id="{32020300-FE36-3C69-7461-220752D8E500}"/>
              </a:ext>
            </a:extLst>
          </p:cNvPr>
          <p:cNvSpPr>
            <a:spLocks noGrp="1"/>
          </p:cNvSpPr>
          <p:nvPr>
            <p:ph type="sldNum" sz="quarter" idx="12"/>
          </p:nvPr>
        </p:nvSpPr>
        <p:spPr/>
        <p:txBody>
          <a:bodyPr/>
          <a:lstStyle/>
          <a:p>
            <a:fld id="{31CF226C-95D4-40B8-9E1A-366D2434025F}" type="slidenum">
              <a:rPr kumimoji="1" lang="ja-JP" altLang="en-US" smtClean="0"/>
              <a:t>9</a:t>
            </a:fld>
            <a:endParaRPr kumimoji="1" lang="ja-JP" altLang="en-US"/>
          </a:p>
        </p:txBody>
      </p:sp>
      <p:sp>
        <p:nvSpPr>
          <p:cNvPr id="8" name="TextBox 7">
            <a:extLst>
              <a:ext uri="{FF2B5EF4-FFF2-40B4-BE49-F238E27FC236}">
                <a16:creationId xmlns:a16="http://schemas.microsoft.com/office/drawing/2014/main" id="{3CC1D6EB-7408-A4A7-2892-5142590BF92E}"/>
              </a:ext>
            </a:extLst>
          </p:cNvPr>
          <p:cNvSpPr txBox="1"/>
          <p:nvPr/>
        </p:nvSpPr>
        <p:spPr>
          <a:xfrm>
            <a:off x="387096" y="5676626"/>
            <a:ext cx="6835526" cy="954107"/>
          </a:xfrm>
          <a:prstGeom prst="rect">
            <a:avLst/>
          </a:prstGeom>
          <a:noFill/>
        </p:spPr>
        <p:txBody>
          <a:bodyPr wrap="none" rtlCol="0">
            <a:spAutoFit/>
          </a:bodyPr>
          <a:lstStyle/>
          <a:p>
            <a:r>
              <a:rPr kumimoji="1" lang="en-US" altLang="ja-JP" sz="3200" dirty="0"/>
              <a:t>Bypass the</a:t>
            </a:r>
            <a:r>
              <a:rPr lang="ja-JP" altLang="en-US" sz="3200" i="0" dirty="0">
                <a:effectLst/>
                <a:latin typeface="Source Sans Pro" panose="020B0503030403020204" pitchFamily="34" charset="0"/>
              </a:rPr>
              <a:t> ∫</a:t>
            </a:r>
            <a:r>
              <a:rPr lang="en-US" altLang="ja-JP" sz="3200" i="0" dirty="0">
                <a:effectLst/>
                <a:latin typeface="Source Sans Pro" panose="020B0503030403020204" pitchFamily="34" charset="0"/>
              </a:rPr>
              <a:t>, </a:t>
            </a:r>
            <a:r>
              <a:rPr lang="ja-JP" altLang="en-US" sz="2800" b="0" i="0" dirty="0">
                <a:effectLst/>
                <a:latin typeface="Source Sans Pro" panose="020B0503030403020204" pitchFamily="34" charset="0"/>
              </a:rPr>
              <a:t>∇</a:t>
            </a:r>
            <a:r>
              <a:rPr lang="en-US" altLang="ja-JP" sz="2800" b="0" i="0" dirty="0">
                <a:effectLst/>
                <a:latin typeface="Source Sans Pro" panose="020B0503030403020204" pitchFamily="34" charset="0"/>
              </a:rPr>
              <a:t>F in BD  easy to calculate!</a:t>
            </a:r>
            <a:endParaRPr kumimoji="1" lang="ja-JP" altLang="en-US" sz="2800" dirty="0"/>
          </a:p>
          <a:p>
            <a:endParaRPr kumimoji="1" lang="ja-JP" altLang="en-US" sz="2400" dirty="0"/>
          </a:p>
        </p:txBody>
      </p:sp>
      <p:pic>
        <p:nvPicPr>
          <p:cNvPr id="1026" name="Picture 2">
            <a:extLst>
              <a:ext uri="{FF2B5EF4-FFF2-40B4-BE49-F238E27FC236}">
                <a16:creationId xmlns:a16="http://schemas.microsoft.com/office/drawing/2014/main" id="{5E0FB608-A2CF-78A6-1A0D-820154B08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995" y="4678719"/>
            <a:ext cx="584775" cy="584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54F5DCF-29B7-98A0-1882-A111ABF04E67}"/>
              </a:ext>
            </a:extLst>
          </p:cNvPr>
          <p:cNvPicPr>
            <a:picLocks noChangeAspect="1"/>
          </p:cNvPicPr>
          <p:nvPr/>
        </p:nvPicPr>
        <p:blipFill>
          <a:blip r:embed="rId4"/>
          <a:stretch>
            <a:fillRect/>
          </a:stretch>
        </p:blipFill>
        <p:spPr>
          <a:xfrm>
            <a:off x="251869" y="1539989"/>
            <a:ext cx="701119" cy="699557"/>
          </a:xfrm>
          <a:prstGeom prst="rect">
            <a:avLst/>
          </a:prstGeom>
        </p:spPr>
      </p:pic>
    </p:spTree>
    <p:extLst>
      <p:ext uri="{BB962C8B-B14F-4D97-AF65-F5344CB8AC3E}">
        <p14:creationId xmlns:p14="http://schemas.microsoft.com/office/powerpoint/2010/main" val="1823652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f8e20e6-048a-4bad-a26b-318dd1cd4d47}" enabled="1" method="Privileged" siteId="{66c65d8a-9158-4521-a2d8-664963db48e4}" contentBits="0" removed="0"/>
</clbl:labelList>
</file>

<file path=docProps/app.xml><?xml version="1.0" encoding="utf-8"?>
<Properties xmlns="http://schemas.openxmlformats.org/officeDocument/2006/extended-properties" xmlns:vt="http://schemas.openxmlformats.org/officeDocument/2006/docPropsVTypes">
  <TotalTime>2748</TotalTime>
  <Words>4991</Words>
  <Application>Microsoft Office PowerPoint</Application>
  <PresentationFormat>Widescreen</PresentationFormat>
  <Paragraphs>625</Paragraphs>
  <Slides>56</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-apple-system</vt:lpstr>
      <vt:lpstr>Google Sans</vt:lpstr>
      <vt:lpstr>Inter</vt:lpstr>
      <vt:lpstr>游ゴシック</vt:lpstr>
      <vt:lpstr>游ゴシック Light</vt:lpstr>
      <vt:lpstr>Arial</vt:lpstr>
      <vt:lpstr>Calibri</vt:lpstr>
      <vt:lpstr>Georgia</vt:lpstr>
      <vt:lpstr>Source Sans Pro</vt:lpstr>
      <vt:lpstr>Verdana</vt:lpstr>
      <vt:lpstr>Wingdings</vt:lpstr>
      <vt:lpstr>Office Theme</vt:lpstr>
      <vt:lpstr>Some generalizations and perspectives  on Bregman divergences</vt:lpstr>
      <vt:lpstr>Outline: A collection of short stories!</vt:lpstr>
      <vt:lpstr>Bregman divergences  (1960’s): 1,2,3</vt:lpstr>
      <vt:lpstr>PowerPoint Presentation</vt:lpstr>
      <vt:lpstr>PowerPoint Presentation</vt:lpstr>
      <vt:lpstr>Bregman divergences: Versatile class of dissimilarities</vt:lpstr>
      <vt:lpstr>Families of Bregman divergences: β-divergences  </vt:lpstr>
      <vt:lpstr>Relative entropy between Gaussian distributions?</vt:lpstr>
      <vt:lpstr>Bregman divergences in ML: Exponential families</vt:lpstr>
      <vt:lpstr>Example: KLD between Gaussians from BD</vt:lpstr>
      <vt:lpstr>Kullback-Leibler divergence between   non-normalized exponential family densities</vt:lpstr>
      <vt:lpstr>Outline</vt:lpstr>
      <vt:lpstr>Duo Bregman divergences:       Generalize BDs with a pair of generators</vt:lpstr>
      <vt:lpstr>KLD between nested exponential families amount to duo Bregman pseudo-divergences</vt:lpstr>
      <vt:lpstr>PowerPoint Presentation</vt:lpstr>
      <vt:lpstr>Convex duality via Legendre-Fenchel transform</vt:lpstr>
      <vt:lpstr> Fenchel-Young divergences &amp; convex duality</vt:lpstr>
      <vt:lpstr>PowerPoint Presentation</vt:lpstr>
      <vt:lpstr>PowerPoint Presentation</vt:lpstr>
      <vt:lpstr>Outline</vt:lpstr>
      <vt:lpstr>Curved Bregman divergences</vt:lpstr>
      <vt:lpstr>Curved Bregman centroid is the  Bregman projection of the full Bregman centroid</vt:lpstr>
      <vt:lpstr>Another example of curved Bregman divergences:</vt:lpstr>
      <vt:lpstr>Outline</vt:lpstr>
      <vt:lpstr>Generalized  Legendre transforms (2009)</vt:lpstr>
      <vt:lpstr>PowerPoint Presentation</vt:lpstr>
      <vt:lpstr>PowerPoint Presentation</vt:lpstr>
      <vt:lpstr>GLTs can be explained from information geometry</vt:lpstr>
      <vt:lpstr>Outline</vt:lpstr>
      <vt:lpstr>Bregman divergences: limits of scaled Jensen gaps</vt:lpstr>
      <vt:lpstr>Comparative convexity: (M,N)-convexity</vt:lpstr>
      <vt:lpstr>Comparative convexity wrt quasi-arithmetic means</vt:lpstr>
      <vt:lpstr>Generalizing Bregman divergences with (M,N)-convexity: (M,N)-Bregman divergences</vt:lpstr>
      <vt:lpstr>Generalizing Bregman divergences with                   quasi-arithmetic mean convexity</vt:lpstr>
      <vt:lpstr>Outline</vt:lpstr>
      <vt:lpstr>Space of Bregman balls</vt:lpstr>
      <vt:lpstr>Lifting to potential Bregman generator graph &amp; vertical projection</vt:lpstr>
      <vt:lpstr>Intersection of two right Bregman balls</vt:lpstr>
      <vt:lpstr>PowerPoint Presentation</vt:lpstr>
      <vt:lpstr>Example: Euclidean spheres  potential function: Paraboloid, L22</vt:lpstr>
      <vt:lpstr>Wrapping up</vt:lpstr>
      <vt:lpstr>PowerPoint Presentation</vt:lpstr>
      <vt:lpstr>Yet further generalizations…</vt:lpstr>
      <vt:lpstr>Thank you!</vt:lpstr>
      <vt:lpstr>Some references</vt:lpstr>
      <vt:lpstr>PowerPoint Presentation</vt:lpstr>
      <vt:lpstr>Outline of this talk</vt:lpstr>
      <vt:lpstr>Representational Bregman divergences (2009)</vt:lpstr>
      <vt:lpstr>Extendedα-divergences are representational BDs</vt:lpstr>
      <vt:lpstr>PowerPoint Presentation</vt:lpstr>
      <vt:lpstr>PowerPoint Presentation</vt:lpstr>
      <vt:lpstr>Bregman divergences and Jensen divergences Cumulant functions/Partition functions</vt:lpstr>
      <vt:lpstr>KLD/α-Bhattacharyya ⇔ Bregman/Jensen divergences when considering exponential families, F cumulant function</vt:lpstr>
      <vt:lpstr>PowerPoint Presentation</vt:lpstr>
      <vt:lpstr>Some generalizations and perspectives  on Bregman divergences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Nielsen, Frank (Sony CSL)</dc:creator>
  <cp:lastModifiedBy>Nielsen, Frank (Sony CSL)</cp:lastModifiedBy>
  <cp:revision>33</cp:revision>
  <dcterms:created xsi:type="dcterms:W3CDTF">2025-05-01T04:47:20Z</dcterms:created>
  <dcterms:modified xsi:type="dcterms:W3CDTF">2025-09-30T07:51:37Z</dcterms:modified>
</cp:coreProperties>
</file>